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3" r:id="rId2"/>
    <p:sldId id="264" r:id="rId3"/>
    <p:sldId id="312" r:id="rId4"/>
    <p:sldId id="313" r:id="rId5"/>
    <p:sldId id="311" r:id="rId6"/>
    <p:sldId id="314" r:id="rId7"/>
    <p:sldId id="315" r:id="rId8"/>
    <p:sldId id="318" r:id="rId9"/>
    <p:sldId id="284" r:id="rId10"/>
    <p:sldId id="323" r:id="rId11"/>
    <p:sldId id="297" r:id="rId12"/>
    <p:sldId id="321" r:id="rId13"/>
    <p:sldId id="322" r:id="rId14"/>
    <p:sldId id="270" r:id="rId15"/>
  </p:sldIdLst>
  <p:sldSz cx="9144000" cy="6858000" type="screen4x3"/>
  <p:notesSz cx="6797675" cy="9926638"/>
  <p:embeddedFontLs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91"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530"/>
    <a:srgbClr val="00649C"/>
    <a:srgbClr val="1E5B77"/>
    <a:srgbClr val="CAE0F4"/>
    <a:srgbClr val="98C5EA"/>
    <a:srgbClr val="FAB27C"/>
    <a:srgbClr val="009CD8"/>
    <a:srgbClr val="009ADF"/>
    <a:srgbClr val="F8821F"/>
    <a:srgbClr val="1E58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40" autoAdjust="0"/>
    <p:restoredTop sz="94660"/>
  </p:normalViewPr>
  <p:slideViewPr>
    <p:cSldViewPr snapToGrid="0" showGuides="1">
      <p:cViewPr varScale="1">
        <p:scale>
          <a:sx n="85" d="100"/>
          <a:sy n="85" d="100"/>
        </p:scale>
        <p:origin x="1498" y="53"/>
      </p:cViewPr>
      <p:guideLst>
        <p:guide pos="2880"/>
        <p:guide pos="340"/>
        <p:guide orient="horz" pos="3952"/>
        <p:guide pos="5420"/>
        <p:guide orient="horz" pos="391"/>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B34F151-63AC-41CE-96F5-7702E930870C}" type="datetimeFigureOut">
              <a:rPr lang="en-GB" smtClean="0"/>
              <a:t>10/02/2025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D02C5D1-7818-41B5-ABAD-5E4B38A5388F}" type="datetimeFigureOut">
              <a:rPr lang="en-GB" smtClean="0"/>
              <a:t>10/02/2025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twinkl-partnerships/safer-internet-day-uk-safer-internet-centre-partnerships"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twinkl-partnerships/safer-internet-day-uk-safer-internet-centre-partnerships"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a:extLst>
              <a:ext uri="{FF2B5EF4-FFF2-40B4-BE49-F238E27FC236}">
                <a16:creationId xmlns:a16="http://schemas.microsoft.com/office/drawing/2014/main" id="{A3917D8C-ABA1-245A-5C62-691442983AF4}"/>
              </a:ext>
            </a:extLst>
          </p:cNvPr>
          <p:cNvSpPr/>
          <p:nvPr userDrawn="1"/>
        </p:nvSpPr>
        <p:spPr>
          <a:xfrm>
            <a:off x="182880" y="5842535"/>
            <a:ext cx="1414914" cy="10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rgbClr val="F585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2" name="Logo">
            <a:extLst>
              <a:ext uri="{FF2B5EF4-FFF2-40B4-BE49-F238E27FC236}">
                <a16:creationId xmlns:a16="http://schemas.microsoft.com/office/drawing/2014/main" id="{A5605D26-F0E5-F00A-997D-16F7DE7B259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279315" y="773990"/>
            <a:ext cx="1109034" cy="623832"/>
          </a:xfrm>
          <a:prstGeom prst="rect">
            <a:avLst/>
          </a:prstGeom>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6" name="Rounded Rectangle 5">
            <a:extLst>
              <a:ext uri="{FF2B5EF4-FFF2-40B4-BE49-F238E27FC236}">
                <a16:creationId xmlns:a16="http://schemas.microsoft.com/office/drawing/2014/main" id="{6EBF0547-26EE-9B19-228D-DF36FD9F12CA}"/>
              </a:ext>
            </a:extLst>
          </p:cNvPr>
          <p:cNvSpPr/>
          <p:nvPr userDrawn="1"/>
        </p:nvSpPr>
        <p:spPr bwMode="auto">
          <a:xfrm>
            <a:off x="461963" y="440820"/>
            <a:ext cx="8220075" cy="5957887"/>
          </a:xfrm>
          <a:prstGeom prst="roundRect">
            <a:avLst>
              <a:gd name="adj" fmla="val 2649"/>
            </a:avLst>
          </a:prstGeom>
          <a:solidFill>
            <a:schemeClr val="bg1"/>
          </a:solidFill>
          <a:ln w="25400" cap="rnd">
            <a:solidFill>
              <a:srgbClr val="F585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chemeClr val="bg1"/>
                </a:solidFill>
                <a:latin typeface="Twinkl" pitchFamily="50" charset="0"/>
              </a:rPr>
              <a:t> </a:t>
            </a:r>
          </a:p>
        </p:txBody>
      </p:sp>
    </p:spTree>
    <p:extLst>
      <p:ext uri="{BB962C8B-B14F-4D97-AF65-F5344CB8AC3E}">
        <p14:creationId xmlns:p14="http://schemas.microsoft.com/office/powerpoint/2010/main" val="203335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5DFE458F-E02A-6526-F805-A0E711D0A9FA}"/>
              </a:ext>
            </a:extLst>
          </p:cNvPr>
          <p:cNvSpPr/>
          <p:nvPr userDrawn="1"/>
        </p:nvSpPr>
        <p:spPr>
          <a:xfrm>
            <a:off x="182880" y="5842535"/>
            <a:ext cx="1414914" cy="10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3" r:id="rId3"/>
    <p:sldLayoutId id="2147483663" r:id="rId4"/>
    <p:sldLayoutId id="2147483666" r:id="rId5"/>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twinkl.co.uk/r/d7ns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8885886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idx="4294967295"/>
          </p:nvPr>
        </p:nvSpPr>
        <p:spPr>
          <a:xfrm>
            <a:off x="463505" y="438805"/>
            <a:ext cx="4108495" cy="994306"/>
          </a:xfrm>
          <a:effectLst/>
        </p:spPr>
        <p:txBody>
          <a:bodyPr>
            <a:noAutofit/>
          </a:bodyPr>
          <a:lstStyle/>
          <a:p>
            <a:pPr marL="0" lvl="0" indent="0" algn="l" rtl="0">
              <a:spcBef>
                <a:spcPts val="0"/>
              </a:spcBef>
              <a:spcAft>
                <a:spcPts val="0"/>
              </a:spcAft>
              <a:buNone/>
            </a:pPr>
            <a:r>
              <a:rPr lang="en-GB" sz="3600" b="1" dirty="0">
                <a:solidFill>
                  <a:srgbClr val="F58530"/>
                </a:solidFill>
              </a:rPr>
              <a:t>What Is a Scam?</a:t>
            </a:r>
          </a:p>
        </p:txBody>
      </p:sp>
      <p:sp>
        <p:nvSpPr>
          <p:cNvPr id="5" name="Rectangle 4">
            <a:extLst>
              <a:ext uri="{FF2B5EF4-FFF2-40B4-BE49-F238E27FC236}">
                <a16:creationId xmlns:a16="http://schemas.microsoft.com/office/drawing/2014/main" id="{4E41AAF7-A270-4276-84E1-DF089C2D4117}"/>
              </a:ext>
            </a:extLst>
          </p:cNvPr>
          <p:cNvSpPr/>
          <p:nvPr/>
        </p:nvSpPr>
        <p:spPr>
          <a:xfrm>
            <a:off x="1795549" y="4105673"/>
            <a:ext cx="6549438" cy="2152724"/>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6" name="Text">
            <a:extLst>
              <a:ext uri="{FF2B5EF4-FFF2-40B4-BE49-F238E27FC236}">
                <a16:creationId xmlns:a16="http://schemas.microsoft.com/office/drawing/2014/main" id="{BD6EDD70-2059-FB4D-A95F-6F1794C9A29B}"/>
              </a:ext>
            </a:extLst>
          </p:cNvPr>
          <p:cNvSpPr/>
          <p:nvPr/>
        </p:nvSpPr>
        <p:spPr>
          <a:xfrm>
            <a:off x="755650" y="1608773"/>
            <a:ext cx="7728676" cy="553998"/>
          </a:xfrm>
          <a:prstGeom prst="rect">
            <a:avLst/>
          </a:prstGeom>
        </p:spPr>
        <p:txBody>
          <a:bodyPr wrap="square" lIns="0" tIns="0" rIns="0" bIns="0">
            <a:spAutoFit/>
          </a:bodyPr>
          <a:lstStyle/>
          <a:p>
            <a:r>
              <a:rPr lang="en-US" dirty="0">
                <a:effectLst/>
              </a:rPr>
              <a:t>Scams plans used to trick people into giving away their personal information, money or valuable items.</a:t>
            </a:r>
          </a:p>
        </p:txBody>
      </p:sp>
      <p:grpSp>
        <p:nvGrpSpPr>
          <p:cNvPr id="7" name="Group 6">
            <a:extLst>
              <a:ext uri="{FF2B5EF4-FFF2-40B4-BE49-F238E27FC236}">
                <a16:creationId xmlns:a16="http://schemas.microsoft.com/office/drawing/2014/main" id="{C3563B22-AEDF-E063-D639-E00AE8A138E0}"/>
              </a:ext>
            </a:extLst>
          </p:cNvPr>
          <p:cNvGrpSpPr/>
          <p:nvPr/>
        </p:nvGrpSpPr>
        <p:grpSpPr>
          <a:xfrm>
            <a:off x="3397960" y="4168978"/>
            <a:ext cx="4745381" cy="699404"/>
            <a:chOff x="556245" y="2384231"/>
            <a:chExt cx="6578795" cy="699404"/>
          </a:xfrm>
        </p:grpSpPr>
        <p:sp>
          <p:nvSpPr>
            <p:cNvPr id="8" name="Rectangle 7">
              <a:extLst>
                <a:ext uri="{FF2B5EF4-FFF2-40B4-BE49-F238E27FC236}">
                  <a16:creationId xmlns:a16="http://schemas.microsoft.com/office/drawing/2014/main" id="{094EA449-D195-091C-BD0F-11DBD81C7112}"/>
                </a:ext>
              </a:extLst>
            </p:cNvPr>
            <p:cNvSpPr/>
            <p:nvPr/>
          </p:nvSpPr>
          <p:spPr>
            <a:xfrm>
              <a:off x="556245" y="2426677"/>
              <a:ext cx="6578794" cy="656958"/>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solidFill>
                  <a:srgbClr val="1E5877"/>
                </a:solidFill>
              </a:endParaRPr>
            </a:p>
          </p:txBody>
        </p:sp>
        <p:sp>
          <p:nvSpPr>
            <p:cNvPr id="9" name="TextBox 8">
              <a:extLst>
                <a:ext uri="{FF2B5EF4-FFF2-40B4-BE49-F238E27FC236}">
                  <a16:creationId xmlns:a16="http://schemas.microsoft.com/office/drawing/2014/main" id="{7FA15410-27C6-EC16-A89C-A52E2B2935DD}"/>
                </a:ext>
              </a:extLst>
            </p:cNvPr>
            <p:cNvSpPr txBox="1"/>
            <p:nvPr/>
          </p:nvSpPr>
          <p:spPr>
            <a:xfrm>
              <a:off x="556246" y="2384231"/>
              <a:ext cx="6578794" cy="699404"/>
            </a:xfrm>
            <a:prstGeom prst="rect">
              <a:avLst/>
            </a:prstGeom>
            <a:noFill/>
          </p:spPr>
          <p:txBody>
            <a:bodyPr wrap="square" lIns="108000" tIns="72000" rIns="108000" bIns="72000">
              <a:spAutoFit/>
            </a:bodyPr>
            <a:lstStyle/>
            <a:p>
              <a:r>
                <a:rPr lang="en-US" dirty="0">
                  <a:solidFill>
                    <a:schemeClr val="bg1"/>
                  </a:solidFill>
                  <a:effectLst/>
                </a:rPr>
                <a:t>These online scams often start in one of the following places: </a:t>
              </a:r>
            </a:p>
          </p:txBody>
        </p:sp>
      </p:grpSp>
      <p:sp>
        <p:nvSpPr>
          <p:cNvPr id="10" name="Rounded Rectangle 9">
            <a:extLst>
              <a:ext uri="{FF2B5EF4-FFF2-40B4-BE49-F238E27FC236}">
                <a16:creationId xmlns:a16="http://schemas.microsoft.com/office/drawing/2014/main" id="{C5CE5AD2-C875-A435-4EF7-F90634D5EDAF}"/>
              </a:ext>
            </a:extLst>
          </p:cNvPr>
          <p:cNvSpPr/>
          <p:nvPr/>
        </p:nvSpPr>
        <p:spPr>
          <a:xfrm>
            <a:off x="775243" y="2438155"/>
            <a:ext cx="7569744" cy="693371"/>
          </a:xfrm>
          <a:prstGeom prst="roundRect">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marL="139700" lvl="0">
              <a:buClr>
                <a:srgbClr val="FF0000"/>
              </a:buClr>
              <a:buSzPts val="1400"/>
            </a:pPr>
            <a:r>
              <a:rPr lang="en-GB" dirty="0">
                <a:solidFill>
                  <a:schemeClr val="dk1"/>
                </a:solidFill>
              </a:rPr>
              <a:t>Scammers might pretend to be someone else or offer something that is not real to steal your money or personal information. </a:t>
            </a:r>
            <a:endParaRPr lang="en-GB" dirty="0">
              <a:solidFill>
                <a:srgbClr val="FF0000"/>
              </a:solidFill>
            </a:endParaRPr>
          </a:p>
        </p:txBody>
      </p:sp>
      <p:pic>
        <p:nvPicPr>
          <p:cNvPr id="14" name="Picture 13" descr="A cartoon of a child with glasses&#10;&#10;Description automatically generated">
            <a:extLst>
              <a:ext uri="{FF2B5EF4-FFF2-40B4-BE49-F238E27FC236}">
                <a16:creationId xmlns:a16="http://schemas.microsoft.com/office/drawing/2014/main" id="{9F99FDE8-31C1-168F-B869-9E97DEE7B33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755650" y="3419475"/>
            <a:ext cx="2650643" cy="2965257"/>
          </a:xfrm>
          <a:prstGeom prst="rect">
            <a:avLst/>
          </a:prstGeom>
        </p:spPr>
      </p:pic>
      <p:sp>
        <p:nvSpPr>
          <p:cNvPr id="15" name="TextBox 14">
            <a:extLst>
              <a:ext uri="{FF2B5EF4-FFF2-40B4-BE49-F238E27FC236}">
                <a16:creationId xmlns:a16="http://schemas.microsoft.com/office/drawing/2014/main" id="{68465E07-A3A0-4C17-5990-930196021FF4}"/>
              </a:ext>
            </a:extLst>
          </p:cNvPr>
          <p:cNvSpPr txBox="1"/>
          <p:nvPr/>
        </p:nvSpPr>
        <p:spPr>
          <a:xfrm>
            <a:off x="3378805" y="4970466"/>
            <a:ext cx="4764535" cy="1200329"/>
          </a:xfrm>
          <a:prstGeom prst="rect">
            <a:avLst/>
          </a:prstGeom>
          <a:noFill/>
        </p:spPr>
        <p:txBody>
          <a:bodyPr wrap="square" lIns="108000">
            <a:spAutoFit/>
          </a:bodyPr>
          <a:lstStyle>
            <a:defPPr>
              <a:defRPr lang="en-US"/>
            </a:defPPr>
            <a:lvl1pPr marL="457200" lvl="0" indent="-342900">
              <a:buClr>
                <a:srgbClr val="F8821F"/>
              </a:buClr>
              <a:buSzPts val="1800"/>
              <a:buChar char="●"/>
            </a:lvl1pPr>
          </a:lstStyle>
          <a:p>
            <a:pPr lvl="0" indent="-317500">
              <a:buClr>
                <a:srgbClr val="F58530"/>
              </a:buClr>
              <a:buSzPct val="100000"/>
            </a:pPr>
            <a:r>
              <a:rPr lang="en-US" dirty="0"/>
              <a:t>email or messaging services;</a:t>
            </a:r>
          </a:p>
          <a:p>
            <a:pPr lvl="0" indent="-317500">
              <a:buClr>
                <a:srgbClr val="F58530"/>
              </a:buClr>
              <a:buSzPct val="100000"/>
            </a:pPr>
            <a:r>
              <a:rPr lang="en-US" dirty="0"/>
              <a:t>websites;</a:t>
            </a:r>
          </a:p>
          <a:p>
            <a:pPr lvl="0" indent="-317500">
              <a:buClr>
                <a:srgbClr val="F58530"/>
              </a:buClr>
              <a:buSzPct val="100000"/>
            </a:pPr>
            <a:r>
              <a:rPr lang="en-US" dirty="0"/>
              <a:t>social media platforms;</a:t>
            </a:r>
          </a:p>
          <a:p>
            <a:pPr lvl="0" indent="-317500">
              <a:buClr>
                <a:srgbClr val="F58530"/>
              </a:buClr>
              <a:buSzPct val="100000"/>
            </a:pPr>
            <a:r>
              <a:rPr lang="en-US" dirty="0"/>
              <a:t>gaming platforms.</a:t>
            </a:r>
            <a:endParaRPr lang="en-GB" dirty="0">
              <a:solidFill>
                <a:schemeClr val="dk1"/>
              </a:solidFill>
            </a:endParaRPr>
          </a:p>
        </p:txBody>
      </p:sp>
      <p:sp>
        <p:nvSpPr>
          <p:cNvPr id="18" name="TextBox 17">
            <a:extLst>
              <a:ext uri="{FF2B5EF4-FFF2-40B4-BE49-F238E27FC236}">
                <a16:creationId xmlns:a16="http://schemas.microsoft.com/office/drawing/2014/main" id="{0B65DA7B-43ED-49ED-4C43-C128F2D8A311}"/>
              </a:ext>
            </a:extLst>
          </p:cNvPr>
          <p:cNvSpPr txBox="1"/>
          <p:nvPr/>
        </p:nvSpPr>
        <p:spPr>
          <a:xfrm>
            <a:off x="3397960" y="3380712"/>
            <a:ext cx="4947026" cy="646331"/>
          </a:xfrm>
          <a:prstGeom prst="rect">
            <a:avLst/>
          </a:prstGeom>
          <a:noFill/>
        </p:spPr>
        <p:txBody>
          <a:bodyPr wrap="square">
            <a:spAutoFit/>
          </a:bodyPr>
          <a:lstStyle/>
          <a:p>
            <a:r>
              <a:rPr lang="en-GB" dirty="0">
                <a:solidFill>
                  <a:schemeClr val="dk1"/>
                </a:solidFill>
              </a:rPr>
              <a:t>An </a:t>
            </a:r>
            <a:r>
              <a:rPr lang="en-GB" b="1" dirty="0">
                <a:solidFill>
                  <a:schemeClr val="dk1"/>
                </a:solidFill>
              </a:rPr>
              <a:t>online scam </a:t>
            </a:r>
            <a:r>
              <a:rPr lang="en-GB" dirty="0">
                <a:solidFill>
                  <a:schemeClr val="dk1"/>
                </a:solidFill>
              </a:rPr>
              <a:t>is when this is carried out over the Internet.</a:t>
            </a:r>
            <a:endParaRPr lang="en-IC" dirty="0"/>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750"/>
                                        <p:tgtEl>
                                          <p:spTgt spid="7"/>
                                        </p:tgtEl>
                                      </p:cBhvr>
                                    </p:animEffect>
                                  </p:childTnLst>
                                </p:cTn>
                              </p:par>
                            </p:childTnLst>
                          </p:cTn>
                        </p:par>
                        <p:par>
                          <p:cTn id="24" fill="hold">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5">
                                            <p:txEl>
                                              <p:pRg st="0" end="0"/>
                                            </p:txEl>
                                          </p:spTgt>
                                        </p:tgtEl>
                                        <p:attrNameLst>
                                          <p:attrName>style.visibility</p:attrName>
                                        </p:attrNameLst>
                                      </p:cBhvr>
                                      <p:to>
                                        <p:strVal val="visible"/>
                                      </p:to>
                                    </p:set>
                                    <p:animEffect transition="in" filter="wipe(left)">
                                      <p:cBhvr>
                                        <p:cTn id="27" dur="500"/>
                                        <p:tgtEl>
                                          <p:spTgt spid="15">
                                            <p:txEl>
                                              <p:pRg st="0" end="0"/>
                                            </p:txEl>
                                          </p:spTgt>
                                        </p:tgtEl>
                                      </p:cBhvr>
                                    </p:animEffect>
                                  </p:childTnLst>
                                </p:cTn>
                              </p:par>
                            </p:childTnLst>
                          </p:cTn>
                        </p:par>
                        <p:par>
                          <p:cTn id="28" fill="hold">
                            <p:stCondLst>
                              <p:cond delay="1750"/>
                            </p:stCondLst>
                            <p:childTnLst>
                              <p:par>
                                <p:cTn id="29" presetID="22" presetClass="entr" presetSubtype="8" fill="hold" grpId="0" nodeType="afterEffect">
                                  <p:stCondLst>
                                    <p:cond delay="0"/>
                                  </p:stCondLst>
                                  <p:childTnLst>
                                    <p:set>
                                      <p:cBhvr>
                                        <p:cTn id="30" dur="1" fill="hold">
                                          <p:stCondLst>
                                            <p:cond delay="0"/>
                                          </p:stCondLst>
                                        </p:cTn>
                                        <p:tgtEl>
                                          <p:spTgt spid="15">
                                            <p:txEl>
                                              <p:pRg st="1" end="1"/>
                                            </p:txEl>
                                          </p:spTgt>
                                        </p:tgtEl>
                                        <p:attrNameLst>
                                          <p:attrName>style.visibility</p:attrName>
                                        </p:attrNameLst>
                                      </p:cBhvr>
                                      <p:to>
                                        <p:strVal val="visible"/>
                                      </p:to>
                                    </p:set>
                                    <p:animEffect transition="in" filter="wipe(left)">
                                      <p:cBhvr>
                                        <p:cTn id="31" dur="500"/>
                                        <p:tgtEl>
                                          <p:spTgt spid="15">
                                            <p:txEl>
                                              <p:pRg st="1" end="1"/>
                                            </p:txEl>
                                          </p:spTgt>
                                        </p:tgtEl>
                                      </p:cBhvr>
                                    </p:animEffect>
                                  </p:childTnLst>
                                </p:cTn>
                              </p:par>
                            </p:childTnLst>
                          </p:cTn>
                        </p:par>
                        <p:par>
                          <p:cTn id="32" fill="hold">
                            <p:stCondLst>
                              <p:cond delay="2250"/>
                            </p:stCondLst>
                            <p:childTnLst>
                              <p:par>
                                <p:cTn id="33" presetID="22" presetClass="entr" presetSubtype="8" fill="hold" grpId="0" nodeType="afterEffect">
                                  <p:stCondLst>
                                    <p:cond delay="0"/>
                                  </p:stCondLst>
                                  <p:childTnLst>
                                    <p:set>
                                      <p:cBhvr>
                                        <p:cTn id="34" dur="1" fill="hold">
                                          <p:stCondLst>
                                            <p:cond delay="0"/>
                                          </p:stCondLst>
                                        </p:cTn>
                                        <p:tgtEl>
                                          <p:spTgt spid="15">
                                            <p:txEl>
                                              <p:pRg st="2" end="2"/>
                                            </p:txEl>
                                          </p:spTgt>
                                        </p:tgtEl>
                                        <p:attrNameLst>
                                          <p:attrName>style.visibility</p:attrName>
                                        </p:attrNameLst>
                                      </p:cBhvr>
                                      <p:to>
                                        <p:strVal val="visible"/>
                                      </p:to>
                                    </p:set>
                                    <p:animEffect transition="in" filter="wipe(left)">
                                      <p:cBhvr>
                                        <p:cTn id="35" dur="500"/>
                                        <p:tgtEl>
                                          <p:spTgt spid="15">
                                            <p:txEl>
                                              <p:pRg st="2" end="2"/>
                                            </p:txEl>
                                          </p:spTgt>
                                        </p:tgtEl>
                                      </p:cBhvr>
                                    </p:animEffect>
                                  </p:childTnLst>
                                </p:cTn>
                              </p:par>
                            </p:childTnLst>
                          </p:cTn>
                        </p:par>
                        <p:par>
                          <p:cTn id="36" fill="hold">
                            <p:stCondLst>
                              <p:cond delay="2750"/>
                            </p:stCondLst>
                            <p:childTnLst>
                              <p:par>
                                <p:cTn id="37" presetID="22" presetClass="entr" presetSubtype="8" fill="hold" grpId="0" nodeType="afterEffect">
                                  <p:stCondLst>
                                    <p:cond delay="0"/>
                                  </p:stCondLst>
                                  <p:childTnLst>
                                    <p:set>
                                      <p:cBhvr>
                                        <p:cTn id="38" dur="1" fill="hold">
                                          <p:stCondLst>
                                            <p:cond delay="0"/>
                                          </p:stCondLst>
                                        </p:cTn>
                                        <p:tgtEl>
                                          <p:spTgt spid="15">
                                            <p:txEl>
                                              <p:pRg st="3" end="3"/>
                                            </p:txEl>
                                          </p:spTgt>
                                        </p:tgtEl>
                                        <p:attrNameLst>
                                          <p:attrName>style.visibility</p:attrName>
                                        </p:attrNameLst>
                                      </p:cBhvr>
                                      <p:to>
                                        <p:strVal val="visible"/>
                                      </p:to>
                                    </p:set>
                                    <p:animEffect transition="in" filter="wipe(left)">
                                      <p:cBhvr>
                                        <p:cTn id="3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5" grpId="0" uiExpand="1" build="p" bldLvl="2"/>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78C15-A8E4-F8AB-832D-57CF9779DB2E}"/>
            </a:ext>
          </a:extLst>
        </p:cNvPr>
        <p:cNvGrpSpPr/>
        <p:nvPr/>
      </p:nvGrpSpPr>
      <p:grpSpPr>
        <a:xfrm>
          <a:off x="0" y="0"/>
          <a:ext cx="0" cy="0"/>
          <a:chOff x="0" y="0"/>
          <a:chExt cx="0" cy="0"/>
        </a:xfrm>
      </p:grpSpPr>
      <p:sp>
        <p:nvSpPr>
          <p:cNvPr id="21" name="Title">
            <a:extLst>
              <a:ext uri="{FF2B5EF4-FFF2-40B4-BE49-F238E27FC236}">
                <a16:creationId xmlns:a16="http://schemas.microsoft.com/office/drawing/2014/main" id="{AB97E2B2-61D6-9801-B1EB-BB910E70D470}"/>
              </a:ext>
            </a:extLst>
          </p:cNvPr>
          <p:cNvSpPr>
            <a:spLocks noGrp="1"/>
          </p:cNvSpPr>
          <p:nvPr>
            <p:ph type="title" idx="4294967295"/>
          </p:nvPr>
        </p:nvSpPr>
        <p:spPr>
          <a:xfrm>
            <a:off x="463505" y="438805"/>
            <a:ext cx="4108495" cy="994306"/>
          </a:xfrm>
          <a:effectLst/>
        </p:spPr>
        <p:txBody>
          <a:bodyPr>
            <a:noAutofit/>
          </a:bodyPr>
          <a:lstStyle/>
          <a:p>
            <a:pPr marL="0" lvl="0" indent="0" algn="l" rtl="0">
              <a:spcBef>
                <a:spcPts val="0"/>
              </a:spcBef>
              <a:spcAft>
                <a:spcPts val="0"/>
              </a:spcAft>
              <a:buNone/>
            </a:pPr>
            <a:r>
              <a:rPr lang="en-GB" sz="3600" b="1" dirty="0">
                <a:solidFill>
                  <a:srgbClr val="F58530"/>
                </a:solidFill>
              </a:rPr>
              <a:t>History of Scams</a:t>
            </a:r>
          </a:p>
        </p:txBody>
      </p:sp>
      <p:sp>
        <p:nvSpPr>
          <p:cNvPr id="6" name="1">
            <a:extLst>
              <a:ext uri="{FF2B5EF4-FFF2-40B4-BE49-F238E27FC236}">
                <a16:creationId xmlns:a16="http://schemas.microsoft.com/office/drawing/2014/main" id="{720C908C-6381-DF9C-D6C9-1A6852C7908F}"/>
              </a:ext>
            </a:extLst>
          </p:cNvPr>
          <p:cNvSpPr/>
          <p:nvPr/>
        </p:nvSpPr>
        <p:spPr>
          <a:xfrm>
            <a:off x="755650" y="1608773"/>
            <a:ext cx="7728676" cy="830997"/>
          </a:xfrm>
          <a:prstGeom prst="rect">
            <a:avLst/>
          </a:prstGeom>
        </p:spPr>
        <p:txBody>
          <a:bodyPr wrap="square" lIns="0" tIns="0" rIns="0" bIns="0">
            <a:spAutoFit/>
          </a:bodyPr>
          <a:lstStyle/>
          <a:p>
            <a:pPr marL="0" lvl="0" indent="0" algn="l" rtl="0">
              <a:spcBef>
                <a:spcPts val="0"/>
              </a:spcBef>
              <a:spcAft>
                <a:spcPts val="0"/>
              </a:spcAft>
              <a:buNone/>
            </a:pPr>
            <a:r>
              <a:rPr lang="en-GB" sz="1800" dirty="0">
                <a:solidFill>
                  <a:schemeClr val="dk1"/>
                </a:solidFill>
              </a:rPr>
              <a:t>There have been reported cases of scams as far back as 300 BC. A Greek sea merchant who took out a loan using his ship as </a:t>
            </a:r>
            <a:r>
              <a:rPr lang="en-GB" sz="1800" b="1" dirty="0">
                <a:solidFill>
                  <a:schemeClr val="dk1"/>
                </a:solidFill>
              </a:rPr>
              <a:t>collateral – something valuable that you give to someone you can’t pay back.</a:t>
            </a:r>
          </a:p>
        </p:txBody>
      </p:sp>
      <p:sp>
        <p:nvSpPr>
          <p:cNvPr id="10" name="Rounded Rectangle 9">
            <a:extLst>
              <a:ext uri="{FF2B5EF4-FFF2-40B4-BE49-F238E27FC236}">
                <a16:creationId xmlns:a16="http://schemas.microsoft.com/office/drawing/2014/main" id="{1CA5AD2C-3D30-0E39-5C6D-C357247A5844}"/>
              </a:ext>
            </a:extLst>
          </p:cNvPr>
          <p:cNvSpPr/>
          <p:nvPr/>
        </p:nvSpPr>
        <p:spPr>
          <a:xfrm>
            <a:off x="755650" y="3038967"/>
            <a:ext cx="3381121" cy="1542284"/>
          </a:xfrm>
          <a:prstGeom prst="roundRect">
            <a:avLst>
              <a:gd name="adj" fmla="val 9944"/>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r>
              <a:rPr lang="en-US" dirty="0">
                <a:solidFill>
                  <a:schemeClr val="tx1"/>
                </a:solidFill>
              </a:rPr>
              <a:t>While delivering his ship full  of corn, he planned to sink his ship so that the loan couldn’t be collected. He was caught before he could sink it. </a:t>
            </a:r>
          </a:p>
        </p:txBody>
      </p:sp>
      <p:pic>
        <p:nvPicPr>
          <p:cNvPr id="3" name="Picture 2" descr="A cartoon of a ship&#10;&#10;Description automatically generated">
            <a:extLst>
              <a:ext uri="{FF2B5EF4-FFF2-40B4-BE49-F238E27FC236}">
                <a16:creationId xmlns:a16="http://schemas.microsoft.com/office/drawing/2014/main" id="{1DF09EE1-7395-073F-D78E-BD412DE47E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80118" y="2623745"/>
            <a:ext cx="5614982" cy="4095618"/>
          </a:xfrm>
          <a:prstGeom prst="rect">
            <a:avLst/>
          </a:prstGeom>
        </p:spPr>
      </p:pic>
    </p:spTree>
    <p:extLst>
      <p:ext uri="{BB962C8B-B14F-4D97-AF65-F5344CB8AC3E}">
        <p14:creationId xmlns:p14="http://schemas.microsoft.com/office/powerpoint/2010/main" val="1957466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FE3ED-489B-7F7E-164E-FD5981B905FB}"/>
            </a:ext>
          </a:extLst>
        </p:cNvPr>
        <p:cNvGrpSpPr/>
        <p:nvPr/>
      </p:nvGrpSpPr>
      <p:grpSpPr>
        <a:xfrm>
          <a:off x="0" y="0"/>
          <a:ext cx="0" cy="0"/>
          <a:chOff x="0" y="0"/>
          <a:chExt cx="0" cy="0"/>
        </a:xfrm>
      </p:grpSpPr>
      <p:sp>
        <p:nvSpPr>
          <p:cNvPr id="5" name="3">
            <a:extLst>
              <a:ext uri="{FF2B5EF4-FFF2-40B4-BE49-F238E27FC236}">
                <a16:creationId xmlns:a16="http://schemas.microsoft.com/office/drawing/2014/main" id="{8462910F-D358-6B4A-9E52-8B9D565E7AD0}"/>
              </a:ext>
            </a:extLst>
          </p:cNvPr>
          <p:cNvSpPr/>
          <p:nvPr/>
        </p:nvSpPr>
        <p:spPr>
          <a:xfrm>
            <a:off x="784910" y="3042974"/>
            <a:ext cx="7050990" cy="1202994"/>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200" dirty="0">
                <a:solidFill>
                  <a:schemeClr val="tx1"/>
                </a:solidFill>
              </a:rPr>
              <a:t>Can you give any examples of any scams? </a:t>
            </a:r>
          </a:p>
        </p:txBody>
      </p:sp>
    </p:spTree>
    <p:extLst>
      <p:ext uri="{BB962C8B-B14F-4D97-AF65-F5344CB8AC3E}">
        <p14:creationId xmlns:p14="http://schemas.microsoft.com/office/powerpoint/2010/main" val="3402242170"/>
      </p:ext>
    </p:extLst>
  </p:cSld>
  <p:clrMapOvr>
    <a:masterClrMapping/>
  </p:clrMapOvr>
  <mc:AlternateContent xmlns:mc="http://schemas.openxmlformats.org/markup-compatibility/2006" xmlns:p159="http://schemas.microsoft.com/office/powerpoint/2015/09/main">
    <mc:Choice Requires="p159">
      <p:transition spd="med">
        <p159:morph option="byWord"/>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A9C18-8BBC-4359-5ECA-30A6BC23AADD}"/>
            </a:ext>
          </a:extLst>
        </p:cNvPr>
        <p:cNvGrpSpPr/>
        <p:nvPr/>
      </p:nvGrpSpPr>
      <p:grpSpPr>
        <a:xfrm>
          <a:off x="0" y="0"/>
          <a:ext cx="0" cy="0"/>
          <a:chOff x="0" y="0"/>
          <a:chExt cx="0" cy="0"/>
        </a:xfrm>
      </p:grpSpPr>
      <p:sp>
        <p:nvSpPr>
          <p:cNvPr id="21" name="Title">
            <a:extLst>
              <a:ext uri="{FF2B5EF4-FFF2-40B4-BE49-F238E27FC236}">
                <a16:creationId xmlns:a16="http://schemas.microsoft.com/office/drawing/2014/main" id="{5F12C768-A125-88F8-AB62-4F3D73096D63}"/>
              </a:ext>
            </a:extLst>
          </p:cNvPr>
          <p:cNvSpPr>
            <a:spLocks noGrp="1"/>
          </p:cNvSpPr>
          <p:nvPr>
            <p:ph type="title" idx="4294967295"/>
          </p:nvPr>
        </p:nvSpPr>
        <p:spPr>
          <a:xfrm>
            <a:off x="463505" y="438805"/>
            <a:ext cx="3628435" cy="994306"/>
          </a:xfrm>
          <a:effectLst/>
        </p:spPr>
        <p:txBody>
          <a:bodyPr>
            <a:noAutofit/>
          </a:bodyPr>
          <a:lstStyle/>
          <a:p>
            <a:pPr marL="0" lvl="0" indent="0" algn="l" rtl="0">
              <a:spcBef>
                <a:spcPts val="0"/>
              </a:spcBef>
              <a:spcAft>
                <a:spcPts val="0"/>
              </a:spcAft>
              <a:buNone/>
            </a:pPr>
            <a:r>
              <a:rPr lang="en-GB" sz="3600" b="1" dirty="0">
                <a:solidFill>
                  <a:srgbClr val="F58530"/>
                </a:solidFill>
              </a:rPr>
              <a:t>Online Scams?</a:t>
            </a:r>
          </a:p>
        </p:txBody>
      </p:sp>
      <p:sp>
        <p:nvSpPr>
          <p:cNvPr id="11" name="Rectangle 10">
            <a:extLst>
              <a:ext uri="{FF2B5EF4-FFF2-40B4-BE49-F238E27FC236}">
                <a16:creationId xmlns:a16="http://schemas.microsoft.com/office/drawing/2014/main" id="{AE49F6B5-9D21-F460-ED9F-836099DC0DB3}"/>
              </a:ext>
            </a:extLst>
          </p:cNvPr>
          <p:cNvSpPr/>
          <p:nvPr/>
        </p:nvSpPr>
        <p:spPr>
          <a:xfrm>
            <a:off x="567735" y="1127492"/>
            <a:ext cx="7632699" cy="626701"/>
          </a:xfrm>
          <a:prstGeom prst="rect">
            <a:avLst/>
          </a:prstGeom>
          <a:solidFill>
            <a:srgbClr val="00649C"/>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r>
              <a:rPr lang="en-GB" dirty="0"/>
              <a:t>There are so many different online scams out there, with new ones being thought of all the time. Here are just a selection:</a:t>
            </a:r>
            <a:endParaRPr lang="en-US" dirty="0"/>
          </a:p>
        </p:txBody>
      </p:sp>
      <p:sp>
        <p:nvSpPr>
          <p:cNvPr id="4" name="Alternate Process 2">
            <a:extLst>
              <a:ext uri="{FF2B5EF4-FFF2-40B4-BE49-F238E27FC236}">
                <a16:creationId xmlns:a16="http://schemas.microsoft.com/office/drawing/2014/main" id="{6563CFB6-501F-2993-EAB9-15685C3FDC7F}"/>
              </a:ext>
            </a:extLst>
          </p:cNvPr>
          <p:cNvSpPr/>
          <p:nvPr/>
        </p:nvSpPr>
        <p:spPr>
          <a:xfrm rot="21360000">
            <a:off x="1065555" y="2664677"/>
            <a:ext cx="4191000" cy="386904"/>
          </a:xfrm>
          <a:prstGeom prst="flowChartAlternateProcess">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lvl="0" algn="ctr"/>
            <a:r>
              <a:rPr lang="en-GB" dirty="0">
                <a:solidFill>
                  <a:srgbClr val="000000"/>
                </a:solidFill>
                <a:ea typeface="Roboto"/>
                <a:cs typeface="Roboto"/>
                <a:sym typeface="Roboto"/>
              </a:rPr>
              <a:t>online shopping and counterfeit goods</a:t>
            </a:r>
            <a:endParaRPr lang="en-GB" dirty="0">
              <a:solidFill>
                <a:srgbClr val="000000"/>
              </a:solidFill>
            </a:endParaRPr>
          </a:p>
        </p:txBody>
      </p:sp>
      <p:sp>
        <p:nvSpPr>
          <p:cNvPr id="8" name="Alternate Process 2">
            <a:extLst>
              <a:ext uri="{FF2B5EF4-FFF2-40B4-BE49-F238E27FC236}">
                <a16:creationId xmlns:a16="http://schemas.microsoft.com/office/drawing/2014/main" id="{5A7AE1D6-BC20-86B2-DF6C-D8F8FEEDEDF1}"/>
              </a:ext>
            </a:extLst>
          </p:cNvPr>
          <p:cNvSpPr/>
          <p:nvPr/>
        </p:nvSpPr>
        <p:spPr>
          <a:xfrm rot="21300000">
            <a:off x="755650" y="3972932"/>
            <a:ext cx="3672840" cy="386904"/>
          </a:xfrm>
          <a:prstGeom prst="flowChartAlternateProcess">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lvl="0" algn="ctr"/>
            <a:r>
              <a:rPr lang="en-GB" dirty="0">
                <a:solidFill>
                  <a:srgbClr val="000000"/>
                </a:solidFill>
                <a:ea typeface="Roboto"/>
                <a:cs typeface="Roboto"/>
                <a:sym typeface="Roboto"/>
              </a:rPr>
              <a:t>fake offers, reward and prizes</a:t>
            </a:r>
            <a:endParaRPr lang="en-GB" dirty="0">
              <a:solidFill>
                <a:srgbClr val="000000"/>
              </a:solidFill>
            </a:endParaRPr>
          </a:p>
        </p:txBody>
      </p:sp>
      <p:sp>
        <p:nvSpPr>
          <p:cNvPr id="9" name="Alternate Process 2">
            <a:extLst>
              <a:ext uri="{FF2B5EF4-FFF2-40B4-BE49-F238E27FC236}">
                <a16:creationId xmlns:a16="http://schemas.microsoft.com/office/drawing/2014/main" id="{73F238C4-01CC-DE66-7391-24FBE8D212B2}"/>
              </a:ext>
            </a:extLst>
          </p:cNvPr>
          <p:cNvSpPr/>
          <p:nvPr/>
        </p:nvSpPr>
        <p:spPr>
          <a:xfrm rot="240000">
            <a:off x="1783949" y="4842368"/>
            <a:ext cx="2644140" cy="386904"/>
          </a:xfrm>
          <a:prstGeom prst="flowChartAlternateProcess">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lvl="0" algn="ctr"/>
            <a:r>
              <a:rPr lang="en-GB" dirty="0">
                <a:solidFill>
                  <a:srgbClr val="000000"/>
                </a:solidFill>
                <a:ea typeface="Roboto"/>
                <a:cs typeface="Roboto"/>
                <a:sym typeface="Roboto"/>
              </a:rPr>
              <a:t>adverts and clickbait</a:t>
            </a:r>
            <a:endParaRPr lang="en-GB" dirty="0">
              <a:solidFill>
                <a:srgbClr val="000000"/>
              </a:solidFill>
            </a:endParaRPr>
          </a:p>
        </p:txBody>
      </p:sp>
      <p:sp>
        <p:nvSpPr>
          <p:cNvPr id="10" name="Alternate Process 2">
            <a:extLst>
              <a:ext uri="{FF2B5EF4-FFF2-40B4-BE49-F238E27FC236}">
                <a16:creationId xmlns:a16="http://schemas.microsoft.com/office/drawing/2014/main" id="{BAF1E5FD-C0B4-8223-A5C3-1AD8D47AB3EF}"/>
              </a:ext>
            </a:extLst>
          </p:cNvPr>
          <p:cNvSpPr/>
          <p:nvPr/>
        </p:nvSpPr>
        <p:spPr>
          <a:xfrm rot="60000">
            <a:off x="4603090" y="4331691"/>
            <a:ext cx="3672840" cy="386904"/>
          </a:xfrm>
          <a:prstGeom prst="flowChartAlternateProcess">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lvl="0" algn="ctr"/>
            <a:r>
              <a:rPr lang="en-GB" dirty="0">
                <a:solidFill>
                  <a:srgbClr val="000000"/>
                </a:solidFill>
                <a:ea typeface="Roboto"/>
                <a:cs typeface="Roboto"/>
                <a:sym typeface="Roboto"/>
              </a:rPr>
              <a:t>fake websites and pharming</a:t>
            </a:r>
            <a:endParaRPr lang="en-GB" dirty="0">
              <a:solidFill>
                <a:srgbClr val="000000"/>
              </a:solidFill>
            </a:endParaRPr>
          </a:p>
        </p:txBody>
      </p:sp>
      <p:sp>
        <p:nvSpPr>
          <p:cNvPr id="13" name="Alternate Process 2">
            <a:extLst>
              <a:ext uri="{FF2B5EF4-FFF2-40B4-BE49-F238E27FC236}">
                <a16:creationId xmlns:a16="http://schemas.microsoft.com/office/drawing/2014/main" id="{B8A25E33-570F-66E1-3274-968487FC7CD0}"/>
              </a:ext>
            </a:extLst>
          </p:cNvPr>
          <p:cNvSpPr/>
          <p:nvPr/>
        </p:nvSpPr>
        <p:spPr>
          <a:xfrm rot="240000">
            <a:off x="4165003" y="3324916"/>
            <a:ext cx="3672840" cy="386904"/>
          </a:xfrm>
          <a:prstGeom prst="flowChartAlternateProcess">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lvl="0" algn="ctr"/>
            <a:r>
              <a:rPr lang="en-GB" dirty="0">
                <a:solidFill>
                  <a:srgbClr val="000000"/>
                </a:solidFill>
                <a:ea typeface="Roboto"/>
                <a:cs typeface="Roboto"/>
                <a:sym typeface="Roboto"/>
              </a:rPr>
              <a:t>social media and fake profiles</a:t>
            </a:r>
            <a:endParaRPr lang="en-GB" dirty="0">
              <a:solidFill>
                <a:srgbClr val="000000"/>
              </a:solidFill>
            </a:endParaRPr>
          </a:p>
        </p:txBody>
      </p:sp>
      <p:sp>
        <p:nvSpPr>
          <p:cNvPr id="14" name="Alternate Process 2">
            <a:extLst>
              <a:ext uri="{FF2B5EF4-FFF2-40B4-BE49-F238E27FC236}">
                <a16:creationId xmlns:a16="http://schemas.microsoft.com/office/drawing/2014/main" id="{6ADE56D6-9A06-B7FD-98DC-59A887422035}"/>
              </a:ext>
            </a:extLst>
          </p:cNvPr>
          <p:cNvSpPr/>
          <p:nvPr/>
        </p:nvSpPr>
        <p:spPr>
          <a:xfrm rot="-300000">
            <a:off x="4192995" y="5385119"/>
            <a:ext cx="3672840" cy="386904"/>
          </a:xfrm>
          <a:prstGeom prst="flowChartAlternateProcess">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lvl="0" algn="ctr"/>
            <a:r>
              <a:rPr lang="en-GB" dirty="0">
                <a:solidFill>
                  <a:srgbClr val="000000"/>
                </a:solidFill>
                <a:ea typeface="Roboto"/>
                <a:cs typeface="Roboto"/>
                <a:sym typeface="Roboto"/>
              </a:rPr>
              <a:t>malicious downloads and viruses</a:t>
            </a:r>
            <a:endParaRPr lang="en-GB" dirty="0">
              <a:solidFill>
                <a:srgbClr val="000000"/>
              </a:solidFill>
            </a:endParaRPr>
          </a:p>
        </p:txBody>
      </p:sp>
    </p:spTree>
    <p:extLst>
      <p:ext uri="{BB962C8B-B14F-4D97-AF65-F5344CB8AC3E}">
        <p14:creationId xmlns:p14="http://schemas.microsoft.com/office/powerpoint/2010/main" val="4156772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
                                        <p:tgtEl>
                                          <p:spTgt spid="4"/>
                                        </p:tgtEl>
                                      </p:cBhvr>
                                    </p:animEffect>
                                  </p:childTnLst>
                                </p:cTn>
                              </p:par>
                              <p:par>
                                <p:cTn id="12" presetID="16" presetClass="entr" presetSubtype="37"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outVertical)">
                                      <p:cBhvr>
                                        <p:cTn id="14" dur="500"/>
                                        <p:tgtEl>
                                          <p:spTgt spid="8"/>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outVertical)">
                                      <p:cBhvr>
                                        <p:cTn id="17" dur="500"/>
                                        <p:tgtEl>
                                          <p:spTgt spid="9"/>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outVertical)">
                                      <p:cBhvr>
                                        <p:cTn id="20" dur="500"/>
                                        <p:tgtEl>
                                          <p:spTgt spid="10"/>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outVertical)">
                                      <p:cBhvr>
                                        <p:cTn id="23" dur="500"/>
                                        <p:tgtEl>
                                          <p:spTgt spid="13"/>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arn(outVertical)">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animBg="1"/>
      <p:bldP spid="8" grpId="0" animBg="1"/>
      <p:bldP spid="9" grpId="0" animBg="1"/>
      <p:bldP spid="10"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06C2A-8FA4-F214-9CC1-037CCCB0D461}"/>
            </a:ext>
          </a:extLst>
        </p:cNvPr>
        <p:cNvGrpSpPr/>
        <p:nvPr/>
      </p:nvGrpSpPr>
      <p:grpSpPr>
        <a:xfrm>
          <a:off x="0" y="0"/>
          <a:ext cx="0" cy="0"/>
          <a:chOff x="0" y="0"/>
          <a:chExt cx="0" cy="0"/>
        </a:xfrm>
      </p:grpSpPr>
      <p:sp>
        <p:nvSpPr>
          <p:cNvPr id="4" name="BG">
            <a:extLst>
              <a:ext uri="{FF2B5EF4-FFF2-40B4-BE49-F238E27FC236}">
                <a16:creationId xmlns:a16="http://schemas.microsoft.com/office/drawing/2014/main" id="{1175BE82-8E03-B21F-ED41-F04A808E089A}"/>
              </a:ext>
            </a:extLst>
          </p:cNvPr>
          <p:cNvSpPr/>
          <p:nvPr/>
        </p:nvSpPr>
        <p:spPr>
          <a:xfrm flipH="1">
            <a:off x="459954" y="450483"/>
            <a:ext cx="8210546" cy="5940000"/>
          </a:xfrm>
          <a:prstGeom prst="roundRect">
            <a:avLst>
              <a:gd name="adj" fmla="val 2430"/>
            </a:avLst>
          </a:prstGeom>
          <a:blipFill dpi="0" rotWithShape="1">
            <a:blip r:embed="rId2" cstate="screen">
              <a:alphaModFix amt="28000"/>
              <a:duotone>
                <a:prstClr val="black"/>
                <a:srgbClr val="F58530">
                  <a:tint val="45000"/>
                  <a:satMod val="400000"/>
                </a:srgb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dirty="0"/>
          </a:p>
        </p:txBody>
      </p:sp>
      <p:sp>
        <p:nvSpPr>
          <p:cNvPr id="21" name="Title">
            <a:extLst>
              <a:ext uri="{FF2B5EF4-FFF2-40B4-BE49-F238E27FC236}">
                <a16:creationId xmlns:a16="http://schemas.microsoft.com/office/drawing/2014/main" id="{1233F993-7A46-36D8-9080-7D58F6A2C844}"/>
              </a:ext>
            </a:extLst>
          </p:cNvPr>
          <p:cNvSpPr>
            <a:spLocks noGrp="1"/>
          </p:cNvSpPr>
          <p:nvPr>
            <p:ph type="title" idx="4294967295"/>
          </p:nvPr>
        </p:nvSpPr>
        <p:spPr>
          <a:xfrm>
            <a:off x="457199" y="401354"/>
            <a:ext cx="5901072" cy="2121044"/>
          </a:xfrm>
          <a:effectLst/>
        </p:spPr>
        <p:txBody>
          <a:bodyPr wrap="square" lIns="144000">
            <a:spAutoFit/>
          </a:bodyPr>
          <a:lstStyle/>
          <a:p>
            <a:pPr marL="0" lvl="0" indent="0" algn="l" rtl="0">
              <a:spcBef>
                <a:spcPts val="0"/>
              </a:spcBef>
              <a:spcAft>
                <a:spcPts val="0"/>
              </a:spcAft>
              <a:buNone/>
            </a:pPr>
            <a:r>
              <a:rPr lang="en-GB" dirty="0">
                <a:solidFill>
                  <a:srgbClr val="00649C"/>
                </a:solidFill>
              </a:rPr>
              <a:t>Let’s look at a few online scams that you may come across…</a:t>
            </a:r>
          </a:p>
        </p:txBody>
      </p:sp>
      <p:pic>
        <p:nvPicPr>
          <p:cNvPr id="29" name="Logo">
            <a:extLst>
              <a:ext uri="{FF2B5EF4-FFF2-40B4-BE49-F238E27FC236}">
                <a16:creationId xmlns:a16="http://schemas.microsoft.com/office/drawing/2014/main" id="{6324C373-D6E2-B189-87F3-0513148A019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279314" y="773990"/>
            <a:ext cx="1109036" cy="623832"/>
          </a:xfrm>
          <a:prstGeom prst="rect">
            <a:avLst/>
          </a:prstGeom>
        </p:spPr>
      </p:pic>
      <p:sp>
        <p:nvSpPr>
          <p:cNvPr id="2" name="Rectangle 1">
            <a:extLst>
              <a:ext uri="{FF2B5EF4-FFF2-40B4-BE49-F238E27FC236}">
                <a16:creationId xmlns:a16="http://schemas.microsoft.com/office/drawing/2014/main" id="{2E30CB7E-B032-95E5-B621-6EF16CA5C927}"/>
              </a:ext>
            </a:extLst>
          </p:cNvPr>
          <p:cNvSpPr/>
          <p:nvPr/>
        </p:nvSpPr>
        <p:spPr>
          <a:xfrm>
            <a:off x="762169" y="4633919"/>
            <a:ext cx="4514770" cy="1049106"/>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bg1"/>
                </a:solidFill>
              </a:rPr>
              <a:t>Making an object look exactly like something else to trick someone into thinking they are getting the real thing. </a:t>
            </a:r>
            <a:endParaRPr lang="en-GB" sz="4000" dirty="0">
              <a:solidFill>
                <a:schemeClr val="bg1"/>
              </a:solidFill>
            </a:endParaRPr>
          </a:p>
        </p:txBody>
      </p:sp>
      <p:pic>
        <p:nvPicPr>
          <p:cNvPr id="9" name="Picture 8" descr="A cardboard box with white labels&#10;&#10;Description automatically generated">
            <a:extLst>
              <a:ext uri="{FF2B5EF4-FFF2-40B4-BE49-F238E27FC236}">
                <a16:creationId xmlns:a16="http://schemas.microsoft.com/office/drawing/2014/main" id="{8000D3FF-0534-1BA2-9DA8-EE8FCD08A90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90928" y="4438996"/>
            <a:ext cx="720114" cy="615497"/>
          </a:xfrm>
          <a:prstGeom prst="rect">
            <a:avLst/>
          </a:prstGeom>
        </p:spPr>
      </p:pic>
      <p:pic>
        <p:nvPicPr>
          <p:cNvPr id="6" name="Picture 5" descr="A cartoon of a person holding a bag&#10;&#10;Description automatically generated">
            <a:extLst>
              <a:ext uri="{FF2B5EF4-FFF2-40B4-BE49-F238E27FC236}">
                <a16:creationId xmlns:a16="http://schemas.microsoft.com/office/drawing/2014/main" id="{665BDEF5-EE9F-E6D1-E8B7-03570147F73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98564" y="1612669"/>
            <a:ext cx="2123844" cy="4927220"/>
          </a:xfrm>
          <a:prstGeom prst="rect">
            <a:avLst/>
          </a:prstGeom>
        </p:spPr>
      </p:pic>
      <p:sp>
        <p:nvSpPr>
          <p:cNvPr id="10" name="3">
            <a:extLst>
              <a:ext uri="{FF2B5EF4-FFF2-40B4-BE49-F238E27FC236}">
                <a16:creationId xmlns:a16="http://schemas.microsoft.com/office/drawing/2014/main" id="{72CABA39-DD80-3B92-CE29-5308EF9F48C9}"/>
              </a:ext>
            </a:extLst>
          </p:cNvPr>
          <p:cNvSpPr/>
          <p:nvPr/>
        </p:nvSpPr>
        <p:spPr>
          <a:xfrm>
            <a:off x="4497415" y="2704392"/>
            <a:ext cx="3849370" cy="1202994"/>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b="1" dirty="0">
                <a:solidFill>
                  <a:schemeClr val="tx1"/>
                </a:solidFill>
              </a:rPr>
              <a:t>What might this look like in real life?</a:t>
            </a:r>
            <a:endParaRPr lang="en-US" sz="1600" dirty="0">
              <a:solidFill>
                <a:schemeClr val="tx1"/>
              </a:solidFill>
            </a:endParaRPr>
          </a:p>
          <a:p>
            <a:r>
              <a:rPr lang="en-US" sz="1600" dirty="0">
                <a:solidFill>
                  <a:schemeClr val="tx1"/>
                </a:solidFill>
              </a:rPr>
              <a:t>You think you are getting one thing in a sale or trade but actually you get something else. </a:t>
            </a:r>
          </a:p>
        </p:txBody>
      </p:sp>
      <p:pic>
        <p:nvPicPr>
          <p:cNvPr id="12" name="Picture 11" descr="A screenshot of a website&#10;&#10;Description automatically generated">
            <a:extLst>
              <a:ext uri="{FF2B5EF4-FFF2-40B4-BE49-F238E27FC236}">
                <a16:creationId xmlns:a16="http://schemas.microsoft.com/office/drawing/2014/main" id="{800D3308-DC28-87E5-2376-966F48176A4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62169" y="2881392"/>
            <a:ext cx="3649931" cy="2580923"/>
          </a:xfrm>
          <a:prstGeom prst="rect">
            <a:avLst/>
          </a:prstGeom>
        </p:spPr>
      </p:pic>
      <p:sp>
        <p:nvSpPr>
          <p:cNvPr id="13" name="3">
            <a:extLst>
              <a:ext uri="{FF2B5EF4-FFF2-40B4-BE49-F238E27FC236}">
                <a16:creationId xmlns:a16="http://schemas.microsoft.com/office/drawing/2014/main" id="{289741EA-963B-3239-3CCA-C4F3DFDD0F55}"/>
              </a:ext>
            </a:extLst>
          </p:cNvPr>
          <p:cNvSpPr/>
          <p:nvPr/>
        </p:nvSpPr>
        <p:spPr>
          <a:xfrm>
            <a:off x="4497415" y="4164632"/>
            <a:ext cx="3849370" cy="1449216"/>
          </a:xfrm>
          <a:prstGeom prst="rect">
            <a:avLst/>
          </a:prstGeom>
          <a:solidFill>
            <a:schemeClr val="accent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chemeClr val="tx1"/>
                </a:solidFill>
              </a:rPr>
              <a:t>It can also happen with adverts for apps. You like the look of the app so you buy it. However, when you open it, you have to pay extra for the bit that you liked. </a:t>
            </a:r>
          </a:p>
        </p:txBody>
      </p:sp>
    </p:spTree>
    <p:extLst>
      <p:ext uri="{BB962C8B-B14F-4D97-AF65-F5344CB8AC3E}">
        <p14:creationId xmlns:p14="http://schemas.microsoft.com/office/powerpoint/2010/main" val="1660429393"/>
      </p:ext>
    </p:extLst>
  </p:cSld>
  <p:clrMapOvr>
    <a:masterClrMapping/>
  </p:clrMapOvr>
  <mc:AlternateContent xmlns:mc="http://schemas.openxmlformats.org/markup-compatibility/2006" xmlns:p159="http://schemas.microsoft.com/office/powerpoint/2015/09/main">
    <mc:Choice Requires="p159">
      <p:transition>
        <p159:morph option="byChar"/>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ntr" presetSubtype="0" fill="hold" grpId="2"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xit" presetSubtype="0" fill="hold" grpId="3" nodeType="with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par>
                          <p:cTn id="15" fill="hold">
                            <p:stCondLst>
                              <p:cond delay="0"/>
                            </p:stCondLst>
                            <p:childTnLst>
                              <p:par>
                                <p:cTn id="16" presetID="2" presetClass="entr" presetSubtype="4"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anim calcmode="lin" valueType="num">
                                      <p:cBhvr>
                                        <p:cTn id="29" dur="500" fill="hold"/>
                                        <p:tgtEl>
                                          <p:spTgt spid="13"/>
                                        </p:tgtEl>
                                        <p:attrNameLst>
                                          <p:attrName>ppt_x</p:attrName>
                                        </p:attrNameLst>
                                      </p:cBhvr>
                                      <p:tavLst>
                                        <p:tav tm="0">
                                          <p:val>
                                            <p:strVal val="#ppt_x"/>
                                          </p:val>
                                        </p:tav>
                                        <p:tav tm="100000">
                                          <p:val>
                                            <p:strVal val="#ppt_x"/>
                                          </p:val>
                                        </p:tav>
                                      </p:tavLst>
                                    </p:anim>
                                    <p:anim calcmode="lin" valueType="num">
                                      <p:cBhvr>
                                        <p:cTn id="30"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up)">
                                      <p:cBhvr>
                                        <p:cTn id="35" dur="500"/>
                                        <p:tgtEl>
                                          <p:spTgt spid="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xit" presetSubtype="4" fill="hold" grpId="1" nodeType="clickEffect">
                                  <p:stCondLst>
                                    <p:cond delay="0"/>
                                  </p:stCondLst>
                                  <p:childTnLst>
                                    <p:animEffect transition="out" filter="wipe(down)">
                                      <p:cBhvr>
                                        <p:cTn id="39" dur="500"/>
                                        <p:tgtEl>
                                          <p:spTgt spid="2"/>
                                        </p:tgtEl>
                                      </p:cBhvr>
                                    </p:animEffect>
                                    <p:set>
                                      <p:cBhvr>
                                        <p:cTn id="40"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2" grpId="1" animBg="1"/>
      <p:bldP spid="2" grpId="2" animBg="1"/>
      <p:bldP spid="2" grpId="3" animBg="1"/>
      <p:bldP spid="10" grpId="1"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4543B-13E1-02E1-C584-67C514725371}"/>
            </a:ext>
          </a:extLst>
        </p:cNvPr>
        <p:cNvGrpSpPr/>
        <p:nvPr/>
      </p:nvGrpSpPr>
      <p:grpSpPr>
        <a:xfrm>
          <a:off x="0" y="0"/>
          <a:ext cx="0" cy="0"/>
          <a:chOff x="0" y="0"/>
          <a:chExt cx="0" cy="0"/>
        </a:xfrm>
      </p:grpSpPr>
      <p:sp>
        <p:nvSpPr>
          <p:cNvPr id="4" name="BG">
            <a:extLst>
              <a:ext uri="{FF2B5EF4-FFF2-40B4-BE49-F238E27FC236}">
                <a16:creationId xmlns:a16="http://schemas.microsoft.com/office/drawing/2014/main" id="{0D5D82B9-5EA4-6EB0-5F5D-E91A0DE10336}"/>
              </a:ext>
            </a:extLst>
          </p:cNvPr>
          <p:cNvSpPr/>
          <p:nvPr/>
        </p:nvSpPr>
        <p:spPr>
          <a:xfrm flipH="1">
            <a:off x="459954" y="450483"/>
            <a:ext cx="8210546" cy="5940000"/>
          </a:xfrm>
          <a:prstGeom prst="roundRect">
            <a:avLst>
              <a:gd name="adj" fmla="val 2430"/>
            </a:avLst>
          </a:prstGeom>
          <a:blipFill dpi="0" rotWithShape="1">
            <a:blip r:embed="rId2" cstate="screen">
              <a:alphaModFix amt="28000"/>
              <a:duotone>
                <a:prstClr val="black"/>
                <a:srgbClr val="F58530">
                  <a:tint val="45000"/>
                  <a:satMod val="400000"/>
                </a:srgb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dirty="0"/>
          </a:p>
        </p:txBody>
      </p:sp>
      <p:sp>
        <p:nvSpPr>
          <p:cNvPr id="21" name="Title">
            <a:extLst>
              <a:ext uri="{FF2B5EF4-FFF2-40B4-BE49-F238E27FC236}">
                <a16:creationId xmlns:a16="http://schemas.microsoft.com/office/drawing/2014/main" id="{9F32371B-637A-A7C9-A52F-02A94478EB07}"/>
              </a:ext>
            </a:extLst>
          </p:cNvPr>
          <p:cNvSpPr>
            <a:spLocks noGrp="1"/>
          </p:cNvSpPr>
          <p:nvPr>
            <p:ph type="title" idx="4294967295"/>
          </p:nvPr>
        </p:nvSpPr>
        <p:spPr>
          <a:xfrm>
            <a:off x="457199" y="401354"/>
            <a:ext cx="5901072" cy="2121044"/>
          </a:xfrm>
          <a:effectLst/>
        </p:spPr>
        <p:txBody>
          <a:bodyPr wrap="square" lIns="144000">
            <a:spAutoFit/>
          </a:bodyPr>
          <a:lstStyle/>
          <a:p>
            <a:pPr marL="0" lvl="0" indent="0" algn="l" rtl="0">
              <a:spcBef>
                <a:spcPts val="0"/>
              </a:spcBef>
              <a:spcAft>
                <a:spcPts val="0"/>
              </a:spcAft>
              <a:buNone/>
            </a:pPr>
            <a:r>
              <a:rPr lang="en-GB" dirty="0">
                <a:solidFill>
                  <a:srgbClr val="00649C"/>
                </a:solidFill>
              </a:rPr>
              <a:t>Let’s look at a few online scams that you may come across…</a:t>
            </a:r>
          </a:p>
        </p:txBody>
      </p:sp>
      <p:pic>
        <p:nvPicPr>
          <p:cNvPr id="29" name="Logo">
            <a:extLst>
              <a:ext uri="{FF2B5EF4-FFF2-40B4-BE49-F238E27FC236}">
                <a16:creationId xmlns:a16="http://schemas.microsoft.com/office/drawing/2014/main" id="{241F23C0-DE4D-CCF6-EF22-ABBD1B6FF8A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279314" y="773990"/>
            <a:ext cx="1109036" cy="623832"/>
          </a:xfrm>
          <a:prstGeom prst="rect">
            <a:avLst/>
          </a:prstGeom>
        </p:spPr>
      </p:pic>
      <p:sp>
        <p:nvSpPr>
          <p:cNvPr id="10" name="3">
            <a:extLst>
              <a:ext uri="{FF2B5EF4-FFF2-40B4-BE49-F238E27FC236}">
                <a16:creationId xmlns:a16="http://schemas.microsoft.com/office/drawing/2014/main" id="{4D189799-986A-4560-3FA5-411F916EB1D6}"/>
              </a:ext>
            </a:extLst>
          </p:cNvPr>
          <p:cNvSpPr/>
          <p:nvPr/>
        </p:nvSpPr>
        <p:spPr>
          <a:xfrm>
            <a:off x="756077" y="2447147"/>
            <a:ext cx="5012956" cy="2680322"/>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b="1" dirty="0">
                <a:solidFill>
                  <a:schemeClr val="tx1"/>
                </a:solidFill>
              </a:rPr>
              <a:t>What might this look like in real life?</a:t>
            </a:r>
            <a:endParaRPr lang="en-US" sz="1600" dirty="0">
              <a:solidFill>
                <a:schemeClr val="tx1"/>
              </a:solidFill>
            </a:endParaRPr>
          </a:p>
          <a:p>
            <a:r>
              <a:rPr lang="en-US" sz="1600" dirty="0">
                <a:solidFill>
                  <a:schemeClr val="tx1"/>
                </a:solidFill>
              </a:rPr>
              <a:t>You might get an email saying “click here for free tickets to visit your </a:t>
            </a:r>
            <a:r>
              <a:rPr lang="en-US" sz="1600" dirty="0" err="1">
                <a:solidFill>
                  <a:schemeClr val="tx1"/>
                </a:solidFill>
              </a:rPr>
              <a:t>favourite</a:t>
            </a:r>
            <a:r>
              <a:rPr lang="en-US" sz="1600" dirty="0">
                <a:solidFill>
                  <a:schemeClr val="tx1"/>
                </a:solidFill>
              </a:rPr>
              <a:t> theme park”.</a:t>
            </a:r>
          </a:p>
          <a:p>
            <a:endParaRPr lang="en-US" sz="1600" dirty="0">
              <a:solidFill>
                <a:schemeClr val="tx1"/>
              </a:solidFill>
            </a:endParaRPr>
          </a:p>
          <a:p>
            <a:r>
              <a:rPr lang="en-US" sz="1600" dirty="0">
                <a:solidFill>
                  <a:schemeClr val="tx1"/>
                </a:solidFill>
              </a:rPr>
              <a:t>It might be a pop-up within your favourite online game or on social media that says “click here for extra credits” or “click here to get a free wallpaper”. </a:t>
            </a:r>
          </a:p>
          <a:p>
            <a:endParaRPr lang="en-US" sz="1600" dirty="0">
              <a:solidFill>
                <a:schemeClr val="tx1"/>
              </a:solidFill>
            </a:endParaRPr>
          </a:p>
          <a:p>
            <a:r>
              <a:rPr lang="en-US" sz="1600" dirty="0">
                <a:solidFill>
                  <a:schemeClr val="tx1"/>
                </a:solidFill>
              </a:rPr>
              <a:t>It could even be a message on your phone that says “congratulations you’ve won a free gift card”. </a:t>
            </a:r>
          </a:p>
        </p:txBody>
      </p:sp>
      <p:sp>
        <p:nvSpPr>
          <p:cNvPr id="13" name="3">
            <a:extLst>
              <a:ext uri="{FF2B5EF4-FFF2-40B4-BE49-F238E27FC236}">
                <a16:creationId xmlns:a16="http://schemas.microsoft.com/office/drawing/2014/main" id="{D111D2AB-8F94-FAF0-64C7-5E568D82419F}"/>
              </a:ext>
            </a:extLst>
          </p:cNvPr>
          <p:cNvSpPr/>
          <p:nvPr/>
        </p:nvSpPr>
        <p:spPr>
          <a:xfrm>
            <a:off x="756076" y="5563248"/>
            <a:ext cx="7632273" cy="464331"/>
          </a:xfrm>
          <a:prstGeom prst="rect">
            <a:avLst/>
          </a:prstGeom>
          <a:solidFill>
            <a:schemeClr val="accent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1600" dirty="0">
                <a:solidFill>
                  <a:schemeClr val="tx1"/>
                </a:solidFill>
              </a:rPr>
              <a:t>Often the messages or emails look really genuine. </a:t>
            </a:r>
          </a:p>
        </p:txBody>
      </p:sp>
      <p:pic>
        <p:nvPicPr>
          <p:cNvPr id="6" name="Picture 5">
            <a:extLst>
              <a:ext uri="{FF2B5EF4-FFF2-40B4-BE49-F238E27FC236}">
                <a16:creationId xmlns:a16="http://schemas.microsoft.com/office/drawing/2014/main" id="{C1C74A1C-1DBB-1CE5-E69B-BE4791505141}"/>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rot="660734">
            <a:off x="5709137" y="3198412"/>
            <a:ext cx="2670131" cy="1391483"/>
          </a:xfrm>
          <a:prstGeom prst="rect">
            <a:avLst/>
          </a:prstGeom>
        </p:spPr>
      </p:pic>
    </p:spTree>
    <p:extLst>
      <p:ext uri="{BB962C8B-B14F-4D97-AF65-F5344CB8AC3E}">
        <p14:creationId xmlns:p14="http://schemas.microsoft.com/office/powerpoint/2010/main" val="1861985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32" presetClass="emph" presetSubtype="0" fill="hold" nodeType="afterEffect">
                                  <p:stCondLst>
                                    <p:cond delay="0"/>
                                  </p:stCondLst>
                                  <p:childTnLst>
                                    <p:animRot by="120000">
                                      <p:cBhvr>
                                        <p:cTn id="19" dur="100" fill="hold">
                                          <p:stCondLst>
                                            <p:cond delay="0"/>
                                          </p:stCondLst>
                                        </p:cTn>
                                        <p:tgtEl>
                                          <p:spTgt spid="6"/>
                                        </p:tgtEl>
                                        <p:attrNameLst>
                                          <p:attrName>r</p:attrName>
                                        </p:attrNameLst>
                                      </p:cBhvr>
                                    </p:animRot>
                                    <p:animRot by="-240000">
                                      <p:cBhvr>
                                        <p:cTn id="20" dur="200" fill="hold">
                                          <p:stCondLst>
                                            <p:cond delay="200"/>
                                          </p:stCondLst>
                                        </p:cTn>
                                        <p:tgtEl>
                                          <p:spTgt spid="6"/>
                                        </p:tgtEl>
                                        <p:attrNameLst>
                                          <p:attrName>r</p:attrName>
                                        </p:attrNameLst>
                                      </p:cBhvr>
                                    </p:animRot>
                                    <p:animRot by="240000">
                                      <p:cBhvr>
                                        <p:cTn id="21" dur="200" fill="hold">
                                          <p:stCondLst>
                                            <p:cond delay="400"/>
                                          </p:stCondLst>
                                        </p:cTn>
                                        <p:tgtEl>
                                          <p:spTgt spid="6"/>
                                        </p:tgtEl>
                                        <p:attrNameLst>
                                          <p:attrName>r</p:attrName>
                                        </p:attrNameLst>
                                      </p:cBhvr>
                                    </p:animRot>
                                    <p:animRot by="-240000">
                                      <p:cBhvr>
                                        <p:cTn id="22" dur="200" fill="hold">
                                          <p:stCondLst>
                                            <p:cond delay="600"/>
                                          </p:stCondLst>
                                        </p:cTn>
                                        <p:tgtEl>
                                          <p:spTgt spid="6"/>
                                        </p:tgtEl>
                                        <p:attrNameLst>
                                          <p:attrName>r</p:attrName>
                                        </p:attrNameLst>
                                      </p:cBhvr>
                                    </p:animRot>
                                    <p:animRot by="120000">
                                      <p:cBhvr>
                                        <p:cTn id="23" dur="200" fill="hold">
                                          <p:stCondLst>
                                            <p:cond delay="800"/>
                                          </p:stCondLst>
                                        </p:cTn>
                                        <p:tgtEl>
                                          <p:spTgt spid="6"/>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anim calcmode="lin" valueType="num">
                                      <p:cBhvr>
                                        <p:cTn id="29" dur="500" fill="hold"/>
                                        <p:tgtEl>
                                          <p:spTgt spid="13"/>
                                        </p:tgtEl>
                                        <p:attrNameLst>
                                          <p:attrName>ppt_x</p:attrName>
                                        </p:attrNameLst>
                                      </p:cBhvr>
                                      <p:tavLst>
                                        <p:tav tm="0">
                                          <p:val>
                                            <p:strVal val="#ppt_x"/>
                                          </p:val>
                                        </p:tav>
                                        <p:tav tm="100000">
                                          <p:val>
                                            <p:strVal val="#ppt_x"/>
                                          </p:val>
                                        </p:tav>
                                      </p:tavLst>
                                    </p:anim>
                                    <p:anim calcmode="lin" valueType="num">
                                      <p:cBhvr>
                                        <p:cTn id="30"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B76FE6-DC7F-5EB8-9D0E-FC228CA14291}"/>
            </a:ext>
          </a:extLst>
        </p:cNvPr>
        <p:cNvGrpSpPr/>
        <p:nvPr/>
      </p:nvGrpSpPr>
      <p:grpSpPr>
        <a:xfrm>
          <a:off x="0" y="0"/>
          <a:ext cx="0" cy="0"/>
          <a:chOff x="0" y="0"/>
          <a:chExt cx="0" cy="0"/>
        </a:xfrm>
      </p:grpSpPr>
      <p:sp>
        <p:nvSpPr>
          <p:cNvPr id="4" name="BG">
            <a:extLst>
              <a:ext uri="{FF2B5EF4-FFF2-40B4-BE49-F238E27FC236}">
                <a16:creationId xmlns:a16="http://schemas.microsoft.com/office/drawing/2014/main" id="{0992BBB1-0064-2227-1361-C5D79BC002F8}"/>
              </a:ext>
            </a:extLst>
          </p:cNvPr>
          <p:cNvSpPr/>
          <p:nvPr/>
        </p:nvSpPr>
        <p:spPr>
          <a:xfrm flipH="1">
            <a:off x="459954" y="450483"/>
            <a:ext cx="8210546" cy="5940000"/>
          </a:xfrm>
          <a:prstGeom prst="roundRect">
            <a:avLst>
              <a:gd name="adj" fmla="val 2430"/>
            </a:avLst>
          </a:prstGeom>
          <a:blipFill dpi="0" rotWithShape="1">
            <a:blip r:embed="rId2" cstate="screen">
              <a:alphaModFix amt="28000"/>
              <a:duotone>
                <a:prstClr val="black"/>
                <a:srgbClr val="F58530">
                  <a:tint val="45000"/>
                  <a:satMod val="400000"/>
                </a:srgbClr>
              </a:duotone>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dirty="0"/>
          </a:p>
        </p:txBody>
      </p:sp>
      <p:sp>
        <p:nvSpPr>
          <p:cNvPr id="21" name="Title">
            <a:extLst>
              <a:ext uri="{FF2B5EF4-FFF2-40B4-BE49-F238E27FC236}">
                <a16:creationId xmlns:a16="http://schemas.microsoft.com/office/drawing/2014/main" id="{07C13DF8-4966-E444-419A-8BFD3AEFD842}"/>
              </a:ext>
            </a:extLst>
          </p:cNvPr>
          <p:cNvSpPr>
            <a:spLocks noGrp="1"/>
          </p:cNvSpPr>
          <p:nvPr>
            <p:ph type="title" idx="4294967295"/>
          </p:nvPr>
        </p:nvSpPr>
        <p:spPr>
          <a:xfrm>
            <a:off x="457199" y="401354"/>
            <a:ext cx="5901072" cy="2121044"/>
          </a:xfrm>
          <a:effectLst/>
        </p:spPr>
        <p:txBody>
          <a:bodyPr wrap="square" lIns="144000">
            <a:spAutoFit/>
          </a:bodyPr>
          <a:lstStyle/>
          <a:p>
            <a:pPr marL="0" lvl="0" indent="0" algn="l" rtl="0">
              <a:spcBef>
                <a:spcPts val="0"/>
              </a:spcBef>
              <a:spcAft>
                <a:spcPts val="0"/>
              </a:spcAft>
              <a:buNone/>
            </a:pPr>
            <a:r>
              <a:rPr lang="en-GB" dirty="0">
                <a:solidFill>
                  <a:srgbClr val="00649C"/>
                </a:solidFill>
              </a:rPr>
              <a:t>Let’s look at a few online scams that you may come across…</a:t>
            </a:r>
          </a:p>
        </p:txBody>
      </p:sp>
      <p:sp>
        <p:nvSpPr>
          <p:cNvPr id="22" name="3">
            <a:extLst>
              <a:ext uri="{FF2B5EF4-FFF2-40B4-BE49-F238E27FC236}">
                <a16:creationId xmlns:a16="http://schemas.microsoft.com/office/drawing/2014/main" id="{40148CFE-26B0-889C-BDCD-1ECAC1532DE2}"/>
              </a:ext>
            </a:extLst>
          </p:cNvPr>
          <p:cNvSpPr/>
          <p:nvPr/>
        </p:nvSpPr>
        <p:spPr>
          <a:xfrm>
            <a:off x="5666416" y="1865186"/>
            <a:ext cx="3225795" cy="2377232"/>
          </a:xfrm>
          <a:prstGeom prst="roundRect">
            <a:avLst>
              <a:gd name="adj" fmla="val 7331"/>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44000" tIns="36000" rIns="216000" bIns="36000" rtlCol="0" anchor="ctr">
            <a:spAutoFit/>
          </a:bodyPr>
          <a:lstStyle/>
          <a:p>
            <a:r>
              <a:rPr lang="en-GB" dirty="0">
                <a:solidFill>
                  <a:schemeClr val="dk1"/>
                </a:solidFill>
              </a:rPr>
              <a:t>Sometimes scammers can convince you that your device is infected with a virus and encourage you to download software in order to fix it. This software can then infect your device for real.</a:t>
            </a:r>
            <a:endParaRPr lang="en-US" dirty="0">
              <a:solidFill>
                <a:schemeClr val="tx1"/>
              </a:solidFill>
            </a:endParaRPr>
          </a:p>
        </p:txBody>
      </p:sp>
      <p:pic>
        <p:nvPicPr>
          <p:cNvPr id="29" name="Logo">
            <a:extLst>
              <a:ext uri="{FF2B5EF4-FFF2-40B4-BE49-F238E27FC236}">
                <a16:creationId xmlns:a16="http://schemas.microsoft.com/office/drawing/2014/main" id="{9CEB6B6A-7121-6166-2220-E8912244142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279314" y="773990"/>
            <a:ext cx="1109036" cy="623832"/>
          </a:xfrm>
          <a:prstGeom prst="rect">
            <a:avLst/>
          </a:prstGeom>
        </p:spPr>
      </p:pic>
      <p:pic>
        <p:nvPicPr>
          <p:cNvPr id="6" name="Picture 5">
            <a:extLst>
              <a:ext uri="{FF2B5EF4-FFF2-40B4-BE49-F238E27FC236}">
                <a16:creationId xmlns:a16="http://schemas.microsoft.com/office/drawing/2014/main" id="{9393BC5D-1BD2-C518-7278-03372C144AC1}"/>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755649" y="2633670"/>
            <a:ext cx="3518456" cy="2833942"/>
          </a:xfrm>
          <a:prstGeom prst="rect">
            <a:avLst/>
          </a:prstGeom>
        </p:spPr>
      </p:pic>
    </p:spTree>
    <p:extLst>
      <p:ext uri="{BB962C8B-B14F-4D97-AF65-F5344CB8AC3E}">
        <p14:creationId xmlns:p14="http://schemas.microsoft.com/office/powerpoint/2010/main" val="3924112385"/>
      </p:ext>
    </p:extLst>
  </p:cSld>
  <p:clrMapOvr>
    <a:masterClrMapping/>
  </p:clrMapOvr>
  <mc:AlternateContent xmlns:mc="http://schemas.openxmlformats.org/markup-compatibility/2006" xmlns:p159="http://schemas.microsoft.com/office/powerpoint/2015/09/main">
    <mc:Choice Requires="p159">
      <p:transition>
        <p159:morph option="byChar"/>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6"/>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idx="4294967295"/>
          </p:nvPr>
        </p:nvSpPr>
        <p:spPr>
          <a:xfrm>
            <a:off x="444588" y="704605"/>
            <a:ext cx="5378696" cy="994306"/>
          </a:xfrm>
          <a:ln>
            <a:noFill/>
          </a:ln>
          <a:effectLst/>
        </p:spPr>
        <p:txBody>
          <a:bodyPr>
            <a:noAutofit/>
          </a:bodyPr>
          <a:lstStyle/>
          <a:p>
            <a:pPr marL="0" lvl="0" indent="0" algn="l" rtl="0">
              <a:spcBef>
                <a:spcPts val="0"/>
              </a:spcBef>
              <a:spcAft>
                <a:spcPts val="0"/>
              </a:spcAft>
              <a:buNone/>
            </a:pPr>
            <a:r>
              <a:rPr lang="en-GB" sz="3600" b="1" dirty="0">
                <a:solidFill>
                  <a:srgbClr val="F58530"/>
                </a:solidFill>
              </a:rPr>
              <a:t>How Can We Stay Safe Online Against Scams?</a:t>
            </a:r>
          </a:p>
        </p:txBody>
      </p:sp>
      <p:sp>
        <p:nvSpPr>
          <p:cNvPr id="3" name="TextBox 2">
            <a:extLst>
              <a:ext uri="{FF2B5EF4-FFF2-40B4-BE49-F238E27FC236}">
                <a16:creationId xmlns:a16="http://schemas.microsoft.com/office/drawing/2014/main" id="{FDB04FFC-ED8D-3F49-A1CA-F90664EC5DEC}"/>
              </a:ext>
            </a:extLst>
          </p:cNvPr>
          <p:cNvSpPr txBox="1"/>
          <p:nvPr/>
        </p:nvSpPr>
        <p:spPr>
          <a:xfrm>
            <a:off x="714400" y="2037008"/>
            <a:ext cx="530010" cy="769441"/>
          </a:xfrm>
          <a:prstGeom prst="rect">
            <a:avLst/>
          </a:prstGeom>
          <a:noFill/>
        </p:spPr>
        <p:txBody>
          <a:bodyPr wrap="square" lIns="0" tIns="0" rIns="0" bIns="0" rtlCol="0">
            <a:spAutoFit/>
          </a:bodyPr>
          <a:lstStyle/>
          <a:p>
            <a:pPr algn="ctr"/>
            <a:r>
              <a:rPr lang="en-IC" sz="5000" b="1" dirty="0">
                <a:solidFill>
                  <a:srgbClr val="00649C"/>
                </a:solidFill>
              </a:rPr>
              <a:t>S</a:t>
            </a:r>
          </a:p>
        </p:txBody>
      </p:sp>
      <p:sp>
        <p:nvSpPr>
          <p:cNvPr id="6" name="TextBox 5">
            <a:extLst>
              <a:ext uri="{FF2B5EF4-FFF2-40B4-BE49-F238E27FC236}">
                <a16:creationId xmlns:a16="http://schemas.microsoft.com/office/drawing/2014/main" id="{1FE47399-75B0-9461-88FC-F89461DBCDB4}"/>
              </a:ext>
            </a:extLst>
          </p:cNvPr>
          <p:cNvSpPr txBox="1"/>
          <p:nvPr/>
        </p:nvSpPr>
        <p:spPr>
          <a:xfrm>
            <a:off x="714400" y="3050318"/>
            <a:ext cx="530010" cy="769441"/>
          </a:xfrm>
          <a:prstGeom prst="rect">
            <a:avLst/>
          </a:prstGeom>
          <a:noFill/>
        </p:spPr>
        <p:txBody>
          <a:bodyPr wrap="square" lIns="0" tIns="0" rIns="0" bIns="0" rtlCol="0">
            <a:spAutoFit/>
          </a:bodyPr>
          <a:lstStyle/>
          <a:p>
            <a:pPr algn="ctr"/>
            <a:r>
              <a:rPr lang="en-IC" sz="5000" b="1" dirty="0">
                <a:solidFill>
                  <a:srgbClr val="00649C"/>
                </a:solidFill>
              </a:rPr>
              <a:t>C</a:t>
            </a:r>
          </a:p>
        </p:txBody>
      </p:sp>
      <p:sp>
        <p:nvSpPr>
          <p:cNvPr id="8" name="TextBox 7">
            <a:extLst>
              <a:ext uri="{FF2B5EF4-FFF2-40B4-BE49-F238E27FC236}">
                <a16:creationId xmlns:a16="http://schemas.microsoft.com/office/drawing/2014/main" id="{5FDA676E-C340-591F-05E0-74F3FDABAF95}"/>
              </a:ext>
            </a:extLst>
          </p:cNvPr>
          <p:cNvSpPr txBox="1"/>
          <p:nvPr/>
        </p:nvSpPr>
        <p:spPr>
          <a:xfrm>
            <a:off x="714400" y="4063628"/>
            <a:ext cx="530010" cy="769441"/>
          </a:xfrm>
          <a:prstGeom prst="rect">
            <a:avLst/>
          </a:prstGeom>
          <a:noFill/>
        </p:spPr>
        <p:txBody>
          <a:bodyPr wrap="square" lIns="0" tIns="0" rIns="0" bIns="0" rtlCol="0">
            <a:spAutoFit/>
          </a:bodyPr>
          <a:lstStyle/>
          <a:p>
            <a:pPr algn="ctr"/>
            <a:r>
              <a:rPr lang="en-IC" sz="5000" b="1" dirty="0">
                <a:solidFill>
                  <a:srgbClr val="00649C"/>
                </a:solidFill>
              </a:rPr>
              <a:t>A</a:t>
            </a:r>
          </a:p>
        </p:txBody>
      </p:sp>
      <p:sp>
        <p:nvSpPr>
          <p:cNvPr id="9" name="TextBox 8">
            <a:extLst>
              <a:ext uri="{FF2B5EF4-FFF2-40B4-BE49-F238E27FC236}">
                <a16:creationId xmlns:a16="http://schemas.microsoft.com/office/drawing/2014/main" id="{5DA19E4B-CBBB-7CCF-9A99-752580E9F194}"/>
              </a:ext>
            </a:extLst>
          </p:cNvPr>
          <p:cNvSpPr txBox="1"/>
          <p:nvPr/>
        </p:nvSpPr>
        <p:spPr>
          <a:xfrm>
            <a:off x="714400" y="5076938"/>
            <a:ext cx="530010" cy="769441"/>
          </a:xfrm>
          <a:prstGeom prst="rect">
            <a:avLst/>
          </a:prstGeom>
          <a:noFill/>
        </p:spPr>
        <p:txBody>
          <a:bodyPr wrap="square" lIns="0" tIns="0" rIns="0" bIns="0" rtlCol="0">
            <a:spAutoFit/>
          </a:bodyPr>
          <a:lstStyle/>
          <a:p>
            <a:pPr algn="ctr"/>
            <a:r>
              <a:rPr lang="en-IC" sz="5000" b="1" dirty="0">
                <a:solidFill>
                  <a:srgbClr val="00649C"/>
                </a:solidFill>
              </a:rPr>
              <a:t>M</a:t>
            </a:r>
          </a:p>
        </p:txBody>
      </p:sp>
      <p:sp>
        <p:nvSpPr>
          <p:cNvPr id="10" name="3">
            <a:extLst>
              <a:ext uri="{FF2B5EF4-FFF2-40B4-BE49-F238E27FC236}">
                <a16:creationId xmlns:a16="http://schemas.microsoft.com/office/drawing/2014/main" id="{C3CD3AAA-2D35-CC91-6B1D-F1E67DF68C2C}"/>
              </a:ext>
            </a:extLst>
          </p:cNvPr>
          <p:cNvSpPr/>
          <p:nvPr/>
        </p:nvSpPr>
        <p:spPr>
          <a:xfrm>
            <a:off x="1323311" y="2228276"/>
            <a:ext cx="3420571" cy="386904"/>
          </a:xfrm>
          <a:prstGeom prst="roundRect">
            <a:avLst>
              <a:gd name="adj" fmla="val 16795"/>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36000" rIns="0" bIns="36000" rtlCol="0" anchor="ctr">
            <a:spAutoFit/>
          </a:bodyPr>
          <a:lstStyle/>
          <a:p>
            <a:pPr lvl="0" algn="ctr"/>
            <a:r>
              <a:rPr lang="en-GB" dirty="0">
                <a:solidFill>
                  <a:schemeClr val="dk1"/>
                </a:solidFill>
              </a:rPr>
              <a:t>‘seems too good to be true’</a:t>
            </a:r>
          </a:p>
        </p:txBody>
      </p:sp>
      <p:sp>
        <p:nvSpPr>
          <p:cNvPr id="13" name="3">
            <a:extLst>
              <a:ext uri="{FF2B5EF4-FFF2-40B4-BE49-F238E27FC236}">
                <a16:creationId xmlns:a16="http://schemas.microsoft.com/office/drawing/2014/main" id="{ED4D8D5C-FF95-4364-5EE1-A2B2474CD306}"/>
              </a:ext>
            </a:extLst>
          </p:cNvPr>
          <p:cNvSpPr/>
          <p:nvPr/>
        </p:nvSpPr>
        <p:spPr>
          <a:xfrm>
            <a:off x="1323311" y="3241586"/>
            <a:ext cx="3420571" cy="386904"/>
          </a:xfrm>
          <a:prstGeom prst="roundRect">
            <a:avLst>
              <a:gd name="adj" fmla="val 16795"/>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36000" rIns="0" bIns="36000" rtlCol="0" anchor="ctr">
            <a:spAutoFit/>
          </a:bodyPr>
          <a:lstStyle/>
          <a:p>
            <a:pPr lvl="0" algn="ctr"/>
            <a:r>
              <a:rPr lang="en-GB" dirty="0">
                <a:solidFill>
                  <a:schemeClr val="dk1"/>
                </a:solidFill>
              </a:rPr>
              <a:t>‘contact you did not expect’</a:t>
            </a:r>
          </a:p>
        </p:txBody>
      </p:sp>
      <p:sp>
        <p:nvSpPr>
          <p:cNvPr id="16" name="3">
            <a:extLst>
              <a:ext uri="{FF2B5EF4-FFF2-40B4-BE49-F238E27FC236}">
                <a16:creationId xmlns:a16="http://schemas.microsoft.com/office/drawing/2014/main" id="{8666E166-BC40-238E-0E7A-0D437B06203B}"/>
              </a:ext>
            </a:extLst>
          </p:cNvPr>
          <p:cNvSpPr/>
          <p:nvPr/>
        </p:nvSpPr>
        <p:spPr>
          <a:xfrm>
            <a:off x="1323311" y="4254896"/>
            <a:ext cx="3420571" cy="386904"/>
          </a:xfrm>
          <a:prstGeom prst="roundRect">
            <a:avLst>
              <a:gd name="adj" fmla="val 16795"/>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36000" rIns="0" bIns="36000" rtlCol="0" anchor="ctr">
            <a:spAutoFit/>
          </a:bodyPr>
          <a:lstStyle/>
          <a:p>
            <a:pPr lvl="0" algn="ctr"/>
            <a:r>
              <a:rPr lang="en-GB" dirty="0">
                <a:solidFill>
                  <a:schemeClr val="dk1"/>
                </a:solidFill>
              </a:rPr>
              <a:t>‘asked for personal information’</a:t>
            </a:r>
          </a:p>
        </p:txBody>
      </p:sp>
      <p:sp>
        <p:nvSpPr>
          <p:cNvPr id="17" name="3">
            <a:extLst>
              <a:ext uri="{FF2B5EF4-FFF2-40B4-BE49-F238E27FC236}">
                <a16:creationId xmlns:a16="http://schemas.microsoft.com/office/drawing/2014/main" id="{725C137C-E8E7-EBD2-AE9D-B0B121BBB5D5}"/>
              </a:ext>
            </a:extLst>
          </p:cNvPr>
          <p:cNvSpPr/>
          <p:nvPr/>
        </p:nvSpPr>
        <p:spPr>
          <a:xfrm>
            <a:off x="1323311" y="5268206"/>
            <a:ext cx="3420571" cy="386904"/>
          </a:xfrm>
          <a:prstGeom prst="roundRect">
            <a:avLst>
              <a:gd name="adj" fmla="val 16795"/>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36000" rIns="0" bIns="36000" rtlCol="0" anchor="ctr">
            <a:spAutoFit/>
          </a:bodyPr>
          <a:lstStyle/>
          <a:p>
            <a:pPr lvl="0" algn="ctr"/>
            <a:r>
              <a:rPr lang="en-GB" dirty="0">
                <a:solidFill>
                  <a:schemeClr val="dk1"/>
                </a:solidFill>
              </a:rPr>
              <a:t>‘money or trade being asked for’</a:t>
            </a:r>
          </a:p>
        </p:txBody>
      </p:sp>
      <p:sp>
        <p:nvSpPr>
          <p:cNvPr id="18" name="3">
            <a:extLst>
              <a:ext uri="{FF2B5EF4-FFF2-40B4-BE49-F238E27FC236}">
                <a16:creationId xmlns:a16="http://schemas.microsoft.com/office/drawing/2014/main" id="{1E6646BC-23CC-F8D1-7097-6E880097AD8B}"/>
              </a:ext>
            </a:extLst>
          </p:cNvPr>
          <p:cNvSpPr/>
          <p:nvPr/>
        </p:nvSpPr>
        <p:spPr>
          <a:xfrm>
            <a:off x="5004515" y="2066452"/>
            <a:ext cx="3348837" cy="710552"/>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sz="1600" dirty="0">
                <a:solidFill>
                  <a:schemeClr val="dk1"/>
                </a:solidFill>
              </a:rPr>
              <a:t>Sometimes scams will offer a free gift or something fabulous.</a:t>
            </a:r>
          </a:p>
        </p:txBody>
      </p:sp>
      <p:sp>
        <p:nvSpPr>
          <p:cNvPr id="19" name="3">
            <a:extLst>
              <a:ext uri="{FF2B5EF4-FFF2-40B4-BE49-F238E27FC236}">
                <a16:creationId xmlns:a16="http://schemas.microsoft.com/office/drawing/2014/main" id="{EABF6E96-1593-AEA8-1672-F0D84AE03520}"/>
              </a:ext>
            </a:extLst>
          </p:cNvPr>
          <p:cNvSpPr/>
          <p:nvPr/>
        </p:nvSpPr>
        <p:spPr>
          <a:xfrm>
            <a:off x="5004515" y="2950613"/>
            <a:ext cx="3348837" cy="956773"/>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sz="1600" dirty="0">
                <a:solidFill>
                  <a:schemeClr val="dk1"/>
                </a:solidFill>
              </a:rPr>
              <a:t>Sometimes scams will come through in a message or email from an unknown person. </a:t>
            </a:r>
          </a:p>
        </p:txBody>
      </p:sp>
      <p:sp>
        <p:nvSpPr>
          <p:cNvPr id="20" name="3">
            <a:extLst>
              <a:ext uri="{FF2B5EF4-FFF2-40B4-BE49-F238E27FC236}">
                <a16:creationId xmlns:a16="http://schemas.microsoft.com/office/drawing/2014/main" id="{348D2C1D-3080-FD06-DAC6-DAA0629E4A8E}"/>
              </a:ext>
            </a:extLst>
          </p:cNvPr>
          <p:cNvSpPr/>
          <p:nvPr/>
        </p:nvSpPr>
        <p:spPr>
          <a:xfrm>
            <a:off x="5004515" y="4093072"/>
            <a:ext cx="3348837" cy="710552"/>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sz="1600" dirty="0">
                <a:solidFill>
                  <a:schemeClr val="dk1"/>
                </a:solidFill>
              </a:rPr>
              <a:t>Sometimes scams will ask for personal information.</a:t>
            </a:r>
          </a:p>
        </p:txBody>
      </p:sp>
      <p:sp>
        <p:nvSpPr>
          <p:cNvPr id="22" name="3">
            <a:extLst>
              <a:ext uri="{FF2B5EF4-FFF2-40B4-BE49-F238E27FC236}">
                <a16:creationId xmlns:a16="http://schemas.microsoft.com/office/drawing/2014/main" id="{44807E30-E638-1852-BB2D-BAEABE1B7FA9}"/>
              </a:ext>
            </a:extLst>
          </p:cNvPr>
          <p:cNvSpPr/>
          <p:nvPr/>
        </p:nvSpPr>
        <p:spPr>
          <a:xfrm>
            <a:off x="5004515" y="4983271"/>
            <a:ext cx="3348837" cy="956773"/>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sz="1600" dirty="0">
                <a:solidFill>
                  <a:schemeClr val="dk1"/>
                </a:solidFill>
              </a:rPr>
              <a:t>Sometimes scams will ask you to trade something valuable or spend money on something. </a:t>
            </a:r>
          </a:p>
        </p:txBody>
      </p:sp>
    </p:spTree>
    <p:extLst>
      <p:ext uri="{BB962C8B-B14F-4D97-AF65-F5344CB8AC3E}">
        <p14:creationId xmlns:p14="http://schemas.microsoft.com/office/powerpoint/2010/main" val="3385575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2" presetClass="entr" presetSubtype="8"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p:tgtEl>
                                          <p:spTgt spid="10"/>
                                        </p:tgtEl>
                                        <p:attrNameLst>
                                          <p:attrName>ppt_x</p:attrName>
                                        </p:attrNameLst>
                                      </p:cBhvr>
                                      <p:tavLst>
                                        <p:tav tm="0">
                                          <p:val>
                                            <p:strVal val="#ppt_x-#ppt_w*1.125000"/>
                                          </p:val>
                                        </p:tav>
                                        <p:tav tm="100000">
                                          <p:val>
                                            <p:strVal val="#ppt_x"/>
                                          </p:val>
                                        </p:tav>
                                      </p:tavLst>
                                    </p:anim>
                                    <p:animEffect transition="in" filter="wipe(right)">
                                      <p:cBhvr>
                                        <p:cTn id="29" dur="500"/>
                                        <p:tgtEl>
                                          <p:spTgt spid="10"/>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ppt_x</p:attrName>
                                        </p:attrNameLst>
                                      </p:cBhvr>
                                      <p:tavLst>
                                        <p:tav tm="0">
                                          <p:val>
                                            <p:strVal val="#ppt_x-#ppt_w*1.125000"/>
                                          </p:val>
                                        </p:tav>
                                        <p:tav tm="100000">
                                          <p:val>
                                            <p:strVal val="#ppt_x"/>
                                          </p:val>
                                        </p:tav>
                                      </p:tavLst>
                                    </p:anim>
                                    <p:animEffect transition="in" filter="wipe(right)">
                                      <p:cBhvr>
                                        <p:cTn id="49" dur="500"/>
                                        <p:tgtEl>
                                          <p:spTgt spid="16"/>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8"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p:tgtEl>
                                          <p:spTgt spid="17"/>
                                        </p:tgtEl>
                                        <p:attrNameLst>
                                          <p:attrName>ppt_x</p:attrName>
                                        </p:attrNameLst>
                                      </p:cBhvr>
                                      <p:tavLst>
                                        <p:tav tm="0">
                                          <p:val>
                                            <p:strVal val="#ppt_x-#ppt_w*1.125000"/>
                                          </p:val>
                                        </p:tav>
                                        <p:tav tm="100000">
                                          <p:val>
                                            <p:strVal val="#ppt_x"/>
                                          </p:val>
                                        </p:tav>
                                      </p:tavLst>
                                    </p:anim>
                                    <p:animEffect transition="in" filter="wipe(right)">
                                      <p:cBhvr>
                                        <p:cTn id="59" dur="500"/>
                                        <p:tgtEl>
                                          <p:spTgt spid="17"/>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p:bldP spid="9" grpId="0"/>
      <p:bldP spid="10" grpId="0" animBg="1"/>
      <p:bldP spid="13" grpId="0" animBg="1"/>
      <p:bldP spid="16" grpId="0" animBg="1"/>
      <p:bldP spid="17" grpId="0" animBg="1"/>
      <p:bldP spid="18" grpId="0" animBg="1"/>
      <p:bldP spid="19" grpId="0" animBg="1"/>
      <p:bldP spid="20"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1482F58-1AFF-93BC-7C65-1D89718C5EE1}"/>
              </a:ext>
            </a:extLst>
          </p:cNvPr>
          <p:cNvSpPr txBox="1">
            <a:spLocks/>
          </p:cNvSpPr>
          <p:nvPr/>
        </p:nvSpPr>
        <p:spPr>
          <a:xfrm>
            <a:off x="463505" y="438805"/>
            <a:ext cx="6419433" cy="994306"/>
          </a:xfrm>
          <a:prstGeom prst="roundRect">
            <a:avLst>
              <a:gd name="adj" fmla="val 9641"/>
            </a:avLst>
          </a:prstGeom>
          <a:noFill/>
          <a:ln w="25400">
            <a:noFill/>
          </a:ln>
          <a:effectLst/>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a:lstStyle>
          <a:p>
            <a:pPr>
              <a:spcBef>
                <a:spcPts val="0"/>
              </a:spcBef>
            </a:pPr>
            <a:r>
              <a:rPr lang="en-GB" dirty="0">
                <a:solidFill>
                  <a:srgbClr val="FF0000"/>
                </a:solidFill>
              </a:rPr>
              <a:t>How Can We Report Scams?</a:t>
            </a:r>
          </a:p>
        </p:txBody>
      </p:sp>
      <p:sp>
        <p:nvSpPr>
          <p:cNvPr id="13" name="Rectangle 12">
            <a:extLst>
              <a:ext uri="{FF2B5EF4-FFF2-40B4-BE49-F238E27FC236}">
                <a16:creationId xmlns:a16="http://schemas.microsoft.com/office/drawing/2014/main" id="{C3D5289F-DD86-A4B1-D2EF-F791060EAC38}"/>
              </a:ext>
            </a:extLst>
          </p:cNvPr>
          <p:cNvSpPr/>
          <p:nvPr/>
        </p:nvSpPr>
        <p:spPr>
          <a:xfrm>
            <a:off x="4823928" y="3233641"/>
            <a:ext cx="3563492" cy="42240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spAutoFit/>
          </a:bodyPr>
          <a:lstStyle/>
          <a:p>
            <a:pPr algn="ctr" rtl="0">
              <a:spcBef>
                <a:spcPts val="0"/>
              </a:spcBef>
              <a:spcAft>
                <a:spcPts val="0"/>
              </a:spcAft>
            </a:pPr>
            <a:r>
              <a:rPr lang="en-US" sz="1800" b="0" i="0" u="sng" strike="noStrike" dirty="0">
                <a:solidFill>
                  <a:schemeClr val="bg1"/>
                </a:solidFill>
                <a:effectLst/>
              </a:rPr>
              <a:t>Speak to your parents</a:t>
            </a:r>
            <a:endParaRPr lang="en-US" b="0" dirty="0">
              <a:solidFill>
                <a:schemeClr val="bg1"/>
              </a:solidFill>
              <a:effectLst/>
            </a:endParaRPr>
          </a:p>
        </p:txBody>
      </p:sp>
      <p:sp>
        <p:nvSpPr>
          <p:cNvPr id="14" name="Rectangle 13">
            <a:extLst>
              <a:ext uri="{FF2B5EF4-FFF2-40B4-BE49-F238E27FC236}">
                <a16:creationId xmlns:a16="http://schemas.microsoft.com/office/drawing/2014/main" id="{217A16F7-32CB-F9DA-04B2-4C9BFADE70B3}"/>
              </a:ext>
            </a:extLst>
          </p:cNvPr>
          <p:cNvSpPr/>
          <p:nvPr/>
        </p:nvSpPr>
        <p:spPr>
          <a:xfrm>
            <a:off x="5747657" y="4146925"/>
            <a:ext cx="2640694" cy="2084399"/>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spAutoFit/>
          </a:bodyPr>
          <a:lstStyle/>
          <a:p>
            <a:pPr algn="ctr" rtl="0">
              <a:spcBef>
                <a:spcPts val="0"/>
              </a:spcBef>
              <a:spcAft>
                <a:spcPts val="0"/>
              </a:spcAft>
            </a:pPr>
            <a:r>
              <a:rPr lang="en-US" sz="1800" b="0" i="0" u="none" strike="noStrike" dirty="0">
                <a:solidFill>
                  <a:schemeClr val="bg1"/>
                </a:solidFill>
                <a:effectLst/>
              </a:rPr>
              <a:t>When older, </a:t>
            </a:r>
            <a:r>
              <a:rPr lang="en-US" dirty="0">
                <a:solidFill>
                  <a:schemeClr val="bg1"/>
                </a:solidFill>
              </a:rPr>
              <a:t>i</a:t>
            </a:r>
            <a:r>
              <a:rPr lang="en-US" sz="1800" b="0" i="0" u="none" strike="noStrike" dirty="0">
                <a:solidFill>
                  <a:schemeClr val="bg1"/>
                </a:solidFill>
                <a:effectLst/>
              </a:rPr>
              <a:t>f you're contacted by someone claiming to be from your bank, or someone asking for financial details, stop, hang up and dial 159 .</a:t>
            </a:r>
            <a:endParaRPr lang="en-US" b="0" dirty="0">
              <a:solidFill>
                <a:schemeClr val="bg1"/>
              </a:solidFill>
              <a:effectLst/>
            </a:endParaRPr>
          </a:p>
        </p:txBody>
      </p:sp>
      <p:sp>
        <p:nvSpPr>
          <p:cNvPr id="15" name="Rectangle 14">
            <a:extLst>
              <a:ext uri="{FF2B5EF4-FFF2-40B4-BE49-F238E27FC236}">
                <a16:creationId xmlns:a16="http://schemas.microsoft.com/office/drawing/2014/main" id="{B4F1D464-EE8A-3605-2007-A4AC4035C745}"/>
              </a:ext>
            </a:extLst>
          </p:cNvPr>
          <p:cNvSpPr/>
          <p:nvPr/>
        </p:nvSpPr>
        <p:spPr>
          <a:xfrm>
            <a:off x="1208184" y="4210524"/>
            <a:ext cx="1194447" cy="42240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spAutoFit/>
          </a:bodyPr>
          <a:lstStyle/>
          <a:p>
            <a:pPr algn="ctr" rtl="0">
              <a:spcBef>
                <a:spcPts val="0"/>
              </a:spcBef>
              <a:spcAft>
                <a:spcPts val="0"/>
              </a:spcAft>
            </a:pPr>
            <a:r>
              <a:rPr lang="en-US" sz="1800" b="0" i="0" u="sng" strike="noStrike" dirty="0">
                <a:solidFill>
                  <a:schemeClr val="bg1"/>
                </a:solidFill>
                <a:effectLst/>
                <a:hlinkClick r:id="rId2">
                  <a:extLst>
                    <a:ext uri="{A12FA001-AC4F-418D-AE19-62706E023703}">
                      <ahyp:hlinkClr xmlns:ahyp="http://schemas.microsoft.com/office/drawing/2018/hyperlinkcolor" val="tx"/>
                    </a:ext>
                  </a:extLst>
                </a:hlinkClick>
              </a:rPr>
              <a:t>CEOP</a:t>
            </a:r>
            <a:endParaRPr lang="en-US" b="0" dirty="0">
              <a:solidFill>
                <a:schemeClr val="bg1"/>
              </a:solidFill>
              <a:effectLst/>
            </a:endParaRPr>
          </a:p>
        </p:txBody>
      </p:sp>
      <p:sp>
        <p:nvSpPr>
          <p:cNvPr id="16" name="Rectangle 15">
            <a:extLst>
              <a:ext uri="{FF2B5EF4-FFF2-40B4-BE49-F238E27FC236}">
                <a16:creationId xmlns:a16="http://schemas.microsoft.com/office/drawing/2014/main" id="{FA702E5E-612D-6BC5-9198-722435FC615F}"/>
              </a:ext>
            </a:extLst>
          </p:cNvPr>
          <p:cNvSpPr/>
          <p:nvPr/>
        </p:nvSpPr>
        <p:spPr>
          <a:xfrm>
            <a:off x="2955471" y="5393421"/>
            <a:ext cx="2407298" cy="699404"/>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spAutoFit/>
          </a:bodyPr>
          <a:lstStyle/>
          <a:p>
            <a:pPr algn="ctr" rtl="0">
              <a:spcBef>
                <a:spcPts val="0"/>
              </a:spcBef>
              <a:spcAft>
                <a:spcPts val="0"/>
              </a:spcAft>
            </a:pPr>
            <a:r>
              <a:rPr lang="en-US" sz="1800" b="0" i="0" u="none" strike="noStrike" dirty="0">
                <a:solidFill>
                  <a:schemeClr val="bg1"/>
                </a:solidFill>
                <a:effectLst/>
              </a:rPr>
              <a:t>Speak to a trusted adult.</a:t>
            </a:r>
            <a:endParaRPr lang="en-US" b="0" dirty="0">
              <a:solidFill>
                <a:schemeClr val="bg1"/>
              </a:solidFill>
              <a:effectLst/>
            </a:endParaRPr>
          </a:p>
        </p:txBody>
      </p:sp>
      <p:cxnSp>
        <p:nvCxnSpPr>
          <p:cNvPr id="20" name="Straight Arrow Connector 19">
            <a:extLst>
              <a:ext uri="{FF2B5EF4-FFF2-40B4-BE49-F238E27FC236}">
                <a16:creationId xmlns:a16="http://schemas.microsoft.com/office/drawing/2014/main" id="{8A9AD599-C4A1-1B1E-C914-A5E1EFEFE26E}"/>
              </a:ext>
            </a:extLst>
          </p:cNvPr>
          <p:cNvCxnSpPr>
            <a:cxnSpLocks/>
          </p:cNvCxnSpPr>
          <p:nvPr/>
        </p:nvCxnSpPr>
        <p:spPr>
          <a:xfrm flipV="1">
            <a:off x="4721475" y="3398475"/>
            <a:ext cx="204905" cy="515141"/>
          </a:xfrm>
          <a:prstGeom prst="straightConnector1">
            <a:avLst/>
          </a:prstGeom>
          <a:ln w="38100" cap="rnd">
            <a:solidFill>
              <a:srgbClr val="F58530"/>
            </a:solidFill>
            <a:round/>
            <a:headEnd type="none"/>
            <a:tailEnd type="oval"/>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A9087C0-0761-1A13-23E9-5F7A3C1B4047}"/>
              </a:ext>
            </a:extLst>
          </p:cNvPr>
          <p:cNvCxnSpPr>
            <a:cxnSpLocks/>
          </p:cNvCxnSpPr>
          <p:nvPr/>
        </p:nvCxnSpPr>
        <p:spPr>
          <a:xfrm>
            <a:off x="5362769" y="4516006"/>
            <a:ext cx="384888" cy="0"/>
          </a:xfrm>
          <a:prstGeom prst="straightConnector1">
            <a:avLst/>
          </a:prstGeom>
          <a:ln w="38100" cap="rnd">
            <a:solidFill>
              <a:srgbClr val="F58530"/>
            </a:solidFill>
            <a:round/>
            <a:headEnd type="none"/>
            <a:tailEnd type="oval"/>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C2043FB0-D60B-24DB-1583-E2030144E94C}"/>
              </a:ext>
            </a:extLst>
          </p:cNvPr>
          <p:cNvCxnSpPr>
            <a:cxnSpLocks/>
          </p:cNvCxnSpPr>
          <p:nvPr/>
        </p:nvCxnSpPr>
        <p:spPr>
          <a:xfrm flipH="1">
            <a:off x="2375732" y="4413505"/>
            <a:ext cx="1194447" cy="0"/>
          </a:xfrm>
          <a:prstGeom prst="straightConnector1">
            <a:avLst/>
          </a:prstGeom>
          <a:ln w="38100" cap="rnd">
            <a:solidFill>
              <a:srgbClr val="F58530"/>
            </a:solidFill>
            <a:round/>
            <a:headEnd type="none"/>
            <a:tailEnd type="oval"/>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7CB55D5-6F86-BF27-AC27-FB4190E901DB}"/>
              </a:ext>
            </a:extLst>
          </p:cNvPr>
          <p:cNvCxnSpPr>
            <a:cxnSpLocks/>
          </p:cNvCxnSpPr>
          <p:nvPr/>
        </p:nvCxnSpPr>
        <p:spPr>
          <a:xfrm>
            <a:off x="4171105" y="4547493"/>
            <a:ext cx="0" cy="845928"/>
          </a:xfrm>
          <a:prstGeom prst="straightConnector1">
            <a:avLst/>
          </a:prstGeom>
          <a:ln w="38100" cap="rnd">
            <a:solidFill>
              <a:srgbClr val="F58530"/>
            </a:solidFill>
            <a:round/>
            <a:headEnd type="none"/>
            <a:tailEnd type="oval"/>
          </a:ln>
        </p:spPr>
        <p:style>
          <a:lnRef idx="1">
            <a:schemeClr val="accent1"/>
          </a:lnRef>
          <a:fillRef idx="0">
            <a:schemeClr val="accent1"/>
          </a:fillRef>
          <a:effectRef idx="0">
            <a:schemeClr val="accent1"/>
          </a:effectRef>
          <a:fontRef idx="minor">
            <a:schemeClr val="tx1"/>
          </a:fontRef>
        </p:style>
      </p:cxnSp>
      <p:sp>
        <p:nvSpPr>
          <p:cNvPr id="8" name="Rounded Rectangle 7">
            <a:extLst>
              <a:ext uri="{FF2B5EF4-FFF2-40B4-BE49-F238E27FC236}">
                <a16:creationId xmlns:a16="http://schemas.microsoft.com/office/drawing/2014/main" id="{C7C3130D-8F0C-B433-EDCC-FCC9FF3B882D}"/>
              </a:ext>
            </a:extLst>
          </p:cNvPr>
          <p:cNvSpPr/>
          <p:nvPr/>
        </p:nvSpPr>
        <p:spPr>
          <a:xfrm>
            <a:off x="3096712" y="3938739"/>
            <a:ext cx="2266057" cy="693371"/>
          </a:xfrm>
          <a:prstGeom prst="roundRect">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spAutoFit/>
          </a:bodyPr>
          <a:lstStyle/>
          <a:p>
            <a:pPr algn="ctr"/>
            <a:r>
              <a:rPr lang="en-US" dirty="0">
                <a:solidFill>
                  <a:schemeClr val="tx1"/>
                </a:solidFill>
              </a:rPr>
              <a:t>Where can people report scams?</a:t>
            </a:r>
          </a:p>
        </p:txBody>
      </p:sp>
    </p:spTree>
    <p:extLst>
      <p:ext uri="{BB962C8B-B14F-4D97-AF65-F5344CB8AC3E}">
        <p14:creationId xmlns:p14="http://schemas.microsoft.com/office/powerpoint/2010/main" val="33432123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down)">
                                      <p:cBhvr>
                                        <p:cTn id="14" dur="500"/>
                                        <p:tgtEl>
                                          <p:spTgt spid="20"/>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nodeType="click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left)">
                                      <p:cBhvr>
                                        <p:cTn id="32" dur="500"/>
                                        <p:tgtEl>
                                          <p:spTgt spid="25"/>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wipe(up)">
                                      <p:cBhvr>
                                        <p:cTn id="41" dur="500"/>
                                        <p:tgtEl>
                                          <p:spTgt spid="37"/>
                                        </p:tgtEl>
                                      </p:cBhvr>
                                    </p:animEffect>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cNvSpPr/>
          <p:nvPr/>
        </p:nvSpPr>
        <p:spPr>
          <a:xfrm>
            <a:off x="755650" y="1608773"/>
            <a:ext cx="7728676" cy="830997"/>
          </a:xfrm>
          <a:prstGeom prst="rect">
            <a:avLst/>
          </a:prstGeom>
        </p:spPr>
        <p:txBody>
          <a:bodyPr wrap="square" lIns="0" tIns="0" rIns="0" bIns="0">
            <a:spAutoFit/>
          </a:bodyPr>
          <a:lstStyle/>
          <a:p>
            <a:pPr marL="0" lvl="0" indent="0" algn="l" rtl="0">
              <a:spcBef>
                <a:spcPts val="0"/>
              </a:spcBef>
              <a:spcAft>
                <a:spcPts val="0"/>
              </a:spcAft>
              <a:buNone/>
            </a:pPr>
            <a:r>
              <a:rPr lang="en-GB" sz="1800" dirty="0">
                <a:solidFill>
                  <a:schemeClr val="dk1"/>
                </a:solidFill>
              </a:rPr>
              <a:t>We never know what the future will bring but knowing how scams have advanced over time means we can predict some of the possible ways that scams may evolve. </a:t>
            </a:r>
          </a:p>
        </p:txBody>
      </p:sp>
      <p:sp>
        <p:nvSpPr>
          <p:cNvPr id="15" name="Rounded Rectangle 14">
            <a:extLst>
              <a:ext uri="{FF2B5EF4-FFF2-40B4-BE49-F238E27FC236}">
                <a16:creationId xmlns:a16="http://schemas.microsoft.com/office/drawing/2014/main" id="{8453BE6E-7A7E-C145-D65D-F8A9936C457C}"/>
              </a:ext>
            </a:extLst>
          </p:cNvPr>
          <p:cNvSpPr/>
          <p:nvPr/>
        </p:nvSpPr>
        <p:spPr>
          <a:xfrm>
            <a:off x="3898232" y="2775848"/>
            <a:ext cx="4490118" cy="1306305"/>
          </a:xfrm>
          <a:prstGeom prst="roundRect">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r>
              <a:rPr lang="en-GB" dirty="0">
                <a:solidFill>
                  <a:schemeClr val="dk1"/>
                </a:solidFill>
              </a:rPr>
              <a:t>Artificial Intelligence (AI) is likely to have a major impact on online scams. Creating more scams, but also preventing scams.</a:t>
            </a:r>
            <a:endParaRPr lang="en-US" dirty="0">
              <a:solidFill>
                <a:schemeClr val="tx1"/>
              </a:solidFill>
            </a:endParaRPr>
          </a:p>
        </p:txBody>
      </p:sp>
      <p:pic>
        <p:nvPicPr>
          <p:cNvPr id="39" name="Logo">
            <a:extLst>
              <a:ext uri="{FF2B5EF4-FFF2-40B4-BE49-F238E27FC236}">
                <a16:creationId xmlns:a16="http://schemas.microsoft.com/office/drawing/2014/main" id="{B01CF237-7EB6-64EF-A68D-BC31CDE6998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79314" y="773990"/>
            <a:ext cx="1109036" cy="623833"/>
          </a:xfrm>
          <a:prstGeom prst="rect">
            <a:avLst/>
          </a:prstGeom>
        </p:spPr>
      </p:pic>
      <p:sp>
        <p:nvSpPr>
          <p:cNvPr id="3" name="Title">
            <a:extLst>
              <a:ext uri="{FF2B5EF4-FFF2-40B4-BE49-F238E27FC236}">
                <a16:creationId xmlns:a16="http://schemas.microsoft.com/office/drawing/2014/main" id="{D7292A37-B0C8-B614-0390-16AFF96694A5}"/>
              </a:ext>
            </a:extLst>
          </p:cNvPr>
          <p:cNvSpPr txBox="1">
            <a:spLocks/>
          </p:cNvSpPr>
          <p:nvPr/>
        </p:nvSpPr>
        <p:spPr>
          <a:xfrm>
            <a:off x="444588" y="445111"/>
            <a:ext cx="3391767" cy="994306"/>
          </a:xfrm>
          <a:prstGeom prst="roundRect">
            <a:avLst>
              <a:gd name="adj" fmla="val 9641"/>
            </a:avLst>
          </a:prstGeom>
          <a:noFill/>
          <a:ln w="25400">
            <a:noFill/>
          </a:ln>
          <a:effectLst/>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a:lstStyle>
          <a:p>
            <a:pPr marL="0" lvl="0" indent="0" algn="l" rtl="0">
              <a:spcBef>
                <a:spcPts val="0"/>
              </a:spcBef>
              <a:spcAft>
                <a:spcPts val="0"/>
              </a:spcAft>
              <a:buNone/>
            </a:pPr>
            <a:r>
              <a:rPr lang="en-GB" sz="3600" b="1" dirty="0">
                <a:solidFill>
                  <a:srgbClr val="F58530"/>
                </a:solidFill>
              </a:rPr>
              <a:t>Future Scams</a:t>
            </a:r>
          </a:p>
        </p:txBody>
      </p:sp>
      <p:sp>
        <p:nvSpPr>
          <p:cNvPr id="4" name="Rounded Rectangle 3">
            <a:extLst>
              <a:ext uri="{FF2B5EF4-FFF2-40B4-BE49-F238E27FC236}">
                <a16:creationId xmlns:a16="http://schemas.microsoft.com/office/drawing/2014/main" id="{A9310CC5-0E38-0682-EC74-0561DE43C8C4}"/>
              </a:ext>
            </a:extLst>
          </p:cNvPr>
          <p:cNvSpPr/>
          <p:nvPr/>
        </p:nvSpPr>
        <p:spPr>
          <a:xfrm>
            <a:off x="3898232" y="4108523"/>
            <a:ext cx="4490118" cy="1542284"/>
          </a:xfrm>
          <a:prstGeom prst="roundRect">
            <a:avLst>
              <a:gd name="adj" fmla="val 10577"/>
            </a:avLst>
          </a:prstGeom>
          <a:solidFill>
            <a:srgbClr val="FAB27C"/>
          </a:solidFill>
          <a:ln w="28575">
            <a:noFill/>
          </a:ln>
          <a:effectLst>
            <a:outerShdw dist="38100" dir="2700000" algn="tl" rotWithShape="0">
              <a:srgbClr val="F58530"/>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lvl="0"/>
            <a:r>
              <a:rPr lang="en-GB" dirty="0">
                <a:solidFill>
                  <a:schemeClr val="dk1"/>
                </a:solidFill>
              </a:rPr>
              <a:t>AI will probably make online scams more tricky to detect and also faster to make a scam happen. An email that normally would have taken half an hour to write could be created in seconds. </a:t>
            </a:r>
          </a:p>
        </p:txBody>
      </p:sp>
      <p:pic>
        <p:nvPicPr>
          <p:cNvPr id="9" name="Picture 8" descr="A blue brain with a yellow and blue circuit board&#10;&#10;Description automatically generated">
            <a:extLst>
              <a:ext uri="{FF2B5EF4-FFF2-40B4-BE49-F238E27FC236}">
                <a16:creationId xmlns:a16="http://schemas.microsoft.com/office/drawing/2014/main" id="{2F4E21EE-5AA8-420C-DA83-48668E0018D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3080084"/>
            <a:ext cx="3002455" cy="2570723"/>
          </a:xfrm>
          <a:prstGeom prst="rect">
            <a:avLst/>
          </a:prstGeom>
        </p:spPr>
      </p:pic>
    </p:spTree>
    <p:extLst>
      <p:ext uri="{BB962C8B-B14F-4D97-AF65-F5344CB8AC3E}">
        <p14:creationId xmlns:p14="http://schemas.microsoft.com/office/powerpoint/2010/main" val="131871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anim calcmode="lin" valueType="num">
                                      <p:cBhvr>
                                        <p:cTn id="15" dur="500" fill="hold"/>
                                        <p:tgtEl>
                                          <p:spTgt spid="4"/>
                                        </p:tgtEl>
                                        <p:attrNameLst>
                                          <p:attrName>ppt_x</p:attrName>
                                        </p:attrNameLst>
                                      </p:cBhvr>
                                      <p:tavLst>
                                        <p:tav tm="0">
                                          <p:val>
                                            <p:strVal val="#ppt_x"/>
                                          </p:val>
                                        </p:tav>
                                        <p:tav tm="100000">
                                          <p:val>
                                            <p:strVal val="#ppt_x"/>
                                          </p:val>
                                        </p:tav>
                                      </p:tavLst>
                                    </p:anim>
                                    <p:anim calcmode="lin" valueType="num">
                                      <p:cBhvr>
                                        <p:cTn id="16"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grpId="1" nodeType="clickEffect">
                                  <p:stCondLst>
                                    <p:cond delay="0"/>
                                  </p:stCondLst>
                                  <p:childTnLst>
                                    <p:anim calcmode="lin" valueType="num">
                                      <p:cBhvr additive="base">
                                        <p:cTn id="20" dur="500"/>
                                        <p:tgtEl>
                                          <p:spTgt spid="15"/>
                                        </p:tgtEl>
                                        <p:attrNameLst>
                                          <p:attrName>ppt_x</p:attrName>
                                        </p:attrNameLst>
                                      </p:cBhvr>
                                      <p:tavLst>
                                        <p:tav tm="0">
                                          <p:val>
                                            <p:strVal val="ppt_x"/>
                                          </p:val>
                                        </p:tav>
                                        <p:tav tm="100000">
                                          <p:val>
                                            <p:strVal val="ppt_x"/>
                                          </p:val>
                                        </p:tav>
                                      </p:tavLst>
                                    </p:anim>
                                    <p:anim calcmode="lin" valueType="num">
                                      <p:cBhvr additive="base">
                                        <p:cTn id="21" dur="500"/>
                                        <p:tgtEl>
                                          <p:spTgt spid="15"/>
                                        </p:tgtEl>
                                        <p:attrNameLst>
                                          <p:attrName>ppt_y</p:attrName>
                                        </p:attrNameLst>
                                      </p:cBhvr>
                                      <p:tavLst>
                                        <p:tav tm="0">
                                          <p:val>
                                            <p:strVal val="ppt_y"/>
                                          </p:val>
                                        </p:tav>
                                        <p:tav tm="100000">
                                          <p:val>
                                            <p:strVal val="1+ppt_h/2"/>
                                          </p:val>
                                        </p:tav>
                                      </p:tavLst>
                                    </p:anim>
                                    <p:set>
                                      <p:cBhvr>
                                        <p:cTn id="22" dur="1" fill="hold">
                                          <p:stCondLst>
                                            <p:cond delay="499"/>
                                          </p:stCondLst>
                                        </p:cTn>
                                        <p:tgtEl>
                                          <p:spTgt spid="15"/>
                                        </p:tgtEl>
                                        <p:attrNameLst>
                                          <p:attrName>style.visibility</p:attrName>
                                        </p:attrNameLst>
                                      </p:cBhvr>
                                      <p:to>
                                        <p:strVal val="hidden"/>
                                      </p:to>
                                    </p:set>
                                  </p:childTnLst>
                                </p:cTn>
                              </p:par>
                              <p:par>
                                <p:cTn id="23" presetID="2" presetClass="exit" presetSubtype="4" fill="hold" grpId="1" nodeType="withEffect">
                                  <p:stCondLst>
                                    <p:cond delay="0"/>
                                  </p:stCondLst>
                                  <p:childTnLst>
                                    <p:anim calcmode="lin" valueType="num">
                                      <p:cBhvr additive="base">
                                        <p:cTn id="24" dur="500"/>
                                        <p:tgtEl>
                                          <p:spTgt spid="4"/>
                                        </p:tgtEl>
                                        <p:attrNameLst>
                                          <p:attrName>ppt_x</p:attrName>
                                        </p:attrNameLst>
                                      </p:cBhvr>
                                      <p:tavLst>
                                        <p:tav tm="0">
                                          <p:val>
                                            <p:strVal val="ppt_x"/>
                                          </p:val>
                                        </p:tav>
                                        <p:tav tm="100000">
                                          <p:val>
                                            <p:strVal val="ppt_x"/>
                                          </p:val>
                                        </p:tav>
                                      </p:tavLst>
                                    </p:anim>
                                    <p:anim calcmode="lin" valueType="num">
                                      <p:cBhvr additive="base">
                                        <p:cTn id="25" dur="500"/>
                                        <p:tgtEl>
                                          <p:spTgt spid="4"/>
                                        </p:tgtEl>
                                        <p:attrNameLst>
                                          <p:attrName>ppt_y</p:attrName>
                                        </p:attrNameLst>
                                      </p:cBhvr>
                                      <p:tavLst>
                                        <p:tav tm="0">
                                          <p:val>
                                            <p:strVal val="ppt_y"/>
                                          </p:val>
                                        </p:tav>
                                        <p:tav tm="100000">
                                          <p:val>
                                            <p:strVal val="1+ppt_h/2"/>
                                          </p:val>
                                        </p:tav>
                                      </p:tavLst>
                                    </p:anim>
                                    <p:set>
                                      <p:cBhvr>
                                        <p:cTn id="26" dur="1" fill="hold">
                                          <p:stCondLst>
                                            <p:cond delay="499"/>
                                          </p:stCondLst>
                                        </p:cTn>
                                        <p:tgtEl>
                                          <p:spTgt spid="4"/>
                                        </p:tgtEl>
                                        <p:attrNameLst>
                                          <p:attrName>style.visibility</p:attrName>
                                        </p:attrNameLst>
                                      </p:cBhvr>
                                      <p:to>
                                        <p:strVal val="hidden"/>
                                      </p:to>
                                    </p:set>
                                  </p:childTnLst>
                                </p:cTn>
                              </p:par>
                            </p:childTnLst>
                          </p:cTn>
                        </p:par>
                        <p:par>
                          <p:cTn id="27" fill="hold">
                            <p:stCondLst>
                              <p:cond delay="500"/>
                            </p:stCondLst>
                            <p:childTnLst>
                              <p:par>
                                <p:cTn id="28" presetID="0" presetClass="path" presetSubtype="0" accel="50000" decel="50000" fill="hold" nodeType="afterEffect">
                                  <p:stCondLst>
                                    <p:cond delay="0"/>
                                  </p:stCondLst>
                                  <p:childTnLst>
                                    <p:animMotion origin="layout" path="M -1.38889E-6 -4.07407E-6 L 0.50972 -0.00694 " pathEditMode="relative" rAng="0" ptsTypes="AA">
                                      <p:cBhvr>
                                        <p:cTn id="29" dur="1500" fill="hold"/>
                                        <p:tgtEl>
                                          <p:spTgt spid="9"/>
                                        </p:tgtEl>
                                        <p:attrNameLst>
                                          <p:attrName>ppt_x</p:attrName>
                                          <p:attrName>ppt_y</p:attrName>
                                        </p:attrNameLst>
                                      </p:cBhvr>
                                      <p:rCtr x="25486" y="-3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8F0BA-AE2B-1426-A3FD-52EDFFF32AED}"/>
            </a:ext>
          </a:extLst>
        </p:cNvPr>
        <p:cNvGrpSpPr/>
        <p:nvPr/>
      </p:nvGrpSpPr>
      <p:grpSpPr>
        <a:xfrm>
          <a:off x="0" y="0"/>
          <a:ext cx="0" cy="0"/>
          <a:chOff x="0" y="0"/>
          <a:chExt cx="0" cy="0"/>
        </a:xfrm>
      </p:grpSpPr>
      <p:sp>
        <p:nvSpPr>
          <p:cNvPr id="5" name="Text">
            <a:extLst>
              <a:ext uri="{FF2B5EF4-FFF2-40B4-BE49-F238E27FC236}">
                <a16:creationId xmlns:a16="http://schemas.microsoft.com/office/drawing/2014/main" id="{28ED5EA9-B70A-84CC-0DA2-1E26CE522871}"/>
              </a:ext>
            </a:extLst>
          </p:cNvPr>
          <p:cNvSpPr/>
          <p:nvPr/>
        </p:nvSpPr>
        <p:spPr>
          <a:xfrm>
            <a:off x="755650" y="1608773"/>
            <a:ext cx="7728676" cy="830997"/>
          </a:xfrm>
          <a:prstGeom prst="rect">
            <a:avLst/>
          </a:prstGeom>
        </p:spPr>
        <p:txBody>
          <a:bodyPr wrap="square" lIns="0" tIns="0" rIns="0" bIns="0">
            <a:spAutoFit/>
          </a:bodyPr>
          <a:lstStyle/>
          <a:p>
            <a:pPr marL="0" lvl="0" indent="0" algn="l" rtl="0">
              <a:spcBef>
                <a:spcPts val="0"/>
              </a:spcBef>
              <a:spcAft>
                <a:spcPts val="0"/>
              </a:spcAft>
              <a:buNone/>
            </a:pPr>
            <a:r>
              <a:rPr lang="en-GB" sz="1800" dirty="0">
                <a:solidFill>
                  <a:schemeClr val="dk1"/>
                </a:solidFill>
              </a:rPr>
              <a:t>Often scams centre around a specific trend or platform so </a:t>
            </a:r>
            <a:r>
              <a:rPr lang="en-GB" sz="1800" b="1" dirty="0">
                <a:solidFill>
                  <a:schemeClr val="dk1"/>
                </a:solidFill>
              </a:rPr>
              <a:t>how technology develops</a:t>
            </a:r>
            <a:r>
              <a:rPr lang="en-GB" sz="1800" dirty="0">
                <a:solidFill>
                  <a:schemeClr val="dk1"/>
                </a:solidFill>
              </a:rPr>
              <a:t> and </a:t>
            </a:r>
            <a:r>
              <a:rPr lang="en-GB" sz="1800" b="1" dirty="0">
                <a:solidFill>
                  <a:schemeClr val="dk1"/>
                </a:solidFill>
              </a:rPr>
              <a:t>what is popular</a:t>
            </a:r>
            <a:r>
              <a:rPr lang="en-GB" sz="1800" dirty="0">
                <a:solidFill>
                  <a:schemeClr val="dk1"/>
                </a:solidFill>
              </a:rPr>
              <a:t> will have an impact on what scams we are likely to come across in the future.</a:t>
            </a:r>
          </a:p>
        </p:txBody>
      </p:sp>
      <p:pic>
        <p:nvPicPr>
          <p:cNvPr id="39" name="Logo">
            <a:extLst>
              <a:ext uri="{FF2B5EF4-FFF2-40B4-BE49-F238E27FC236}">
                <a16:creationId xmlns:a16="http://schemas.microsoft.com/office/drawing/2014/main" id="{7F6E8D6D-FA0F-F780-FCC2-31EA93BC2A1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79314" y="773990"/>
            <a:ext cx="1109036" cy="623833"/>
          </a:xfrm>
          <a:prstGeom prst="rect">
            <a:avLst/>
          </a:prstGeom>
        </p:spPr>
      </p:pic>
      <p:sp>
        <p:nvSpPr>
          <p:cNvPr id="3" name="Title">
            <a:extLst>
              <a:ext uri="{FF2B5EF4-FFF2-40B4-BE49-F238E27FC236}">
                <a16:creationId xmlns:a16="http://schemas.microsoft.com/office/drawing/2014/main" id="{CE686B86-C190-BBCC-6985-BD6608A8B5F1}"/>
              </a:ext>
            </a:extLst>
          </p:cNvPr>
          <p:cNvSpPr txBox="1">
            <a:spLocks/>
          </p:cNvSpPr>
          <p:nvPr/>
        </p:nvSpPr>
        <p:spPr>
          <a:xfrm>
            <a:off x="444588" y="445111"/>
            <a:ext cx="3391767" cy="994306"/>
          </a:xfrm>
          <a:prstGeom prst="roundRect">
            <a:avLst>
              <a:gd name="adj" fmla="val 9641"/>
            </a:avLst>
          </a:prstGeom>
          <a:noFill/>
          <a:ln w="25400">
            <a:noFill/>
          </a:ln>
          <a:effectLst/>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a:lstStyle>
          <a:p>
            <a:pPr marL="0" lvl="0" indent="0" algn="l" rtl="0">
              <a:spcBef>
                <a:spcPts val="0"/>
              </a:spcBef>
              <a:spcAft>
                <a:spcPts val="0"/>
              </a:spcAft>
              <a:buNone/>
            </a:pPr>
            <a:r>
              <a:rPr lang="en-GB" sz="3600" b="1" dirty="0">
                <a:solidFill>
                  <a:srgbClr val="F58530"/>
                </a:solidFill>
              </a:rPr>
              <a:t>Future Scams</a:t>
            </a:r>
          </a:p>
        </p:txBody>
      </p:sp>
      <p:pic>
        <p:nvPicPr>
          <p:cNvPr id="9" name="Picture 8">
            <a:extLst>
              <a:ext uri="{FF2B5EF4-FFF2-40B4-BE49-F238E27FC236}">
                <a16:creationId xmlns:a16="http://schemas.microsoft.com/office/drawing/2014/main" id="{C5AD13D3-3666-55B6-F09F-54D90904AB10}"/>
              </a:ext>
            </a:extLst>
          </p:cNvPr>
          <p:cNvPicPr>
            <a:picLocks noChangeAspect="1"/>
          </p:cNvPicPr>
          <p:nvPr/>
        </p:nvPicPr>
        <p:blipFill>
          <a:blip r:embed="rId3" cstate="screen">
            <a:extLst>
              <a:ext uri="{28A0092B-C50C-407E-A947-70E740481C1C}">
                <a14:useLocalDpi xmlns:a14="http://schemas.microsoft.com/office/drawing/2010/main"/>
              </a:ext>
            </a:extLst>
          </a:blip>
          <a:srcRect t="-10908"/>
          <a:stretch/>
        </p:blipFill>
        <p:spPr>
          <a:xfrm>
            <a:off x="1249100" y="2930156"/>
            <a:ext cx="6645801" cy="3451807"/>
          </a:xfrm>
          <a:prstGeom prst="rect">
            <a:avLst/>
          </a:prstGeom>
        </p:spPr>
      </p:pic>
      <p:sp>
        <p:nvSpPr>
          <p:cNvPr id="2" name="Rectangle 1">
            <a:extLst>
              <a:ext uri="{FF2B5EF4-FFF2-40B4-BE49-F238E27FC236}">
                <a16:creationId xmlns:a16="http://schemas.microsoft.com/office/drawing/2014/main" id="{41BEA40C-8893-5CEA-4A98-D3A12162A1A1}"/>
              </a:ext>
            </a:extLst>
          </p:cNvPr>
          <p:cNvSpPr/>
          <p:nvPr/>
        </p:nvSpPr>
        <p:spPr>
          <a:xfrm>
            <a:off x="1185482" y="2593980"/>
            <a:ext cx="6773037" cy="495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GB" b="1" dirty="0">
                <a:solidFill>
                  <a:srgbClr val="FF0000"/>
                </a:solidFill>
              </a:rPr>
              <a:t>What do you think will feature in future online scams?</a:t>
            </a:r>
            <a:endParaRPr lang="en-GB" sz="4000" b="1" dirty="0">
              <a:solidFill>
                <a:srgbClr val="FF0000"/>
              </a:solidFill>
            </a:endParaRPr>
          </a:p>
        </p:txBody>
      </p:sp>
    </p:spTree>
    <p:extLst>
      <p:ext uri="{BB962C8B-B14F-4D97-AF65-F5344CB8AC3E}">
        <p14:creationId xmlns:p14="http://schemas.microsoft.com/office/powerpoint/2010/main" val="3009833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2"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29372-6C3E-FF93-05C0-39170AC90862}"/>
            </a:ext>
          </a:extLst>
        </p:cNvPr>
        <p:cNvGrpSpPr/>
        <p:nvPr/>
      </p:nvGrpSpPr>
      <p:grpSpPr>
        <a:xfrm>
          <a:off x="0" y="0"/>
          <a:ext cx="0" cy="0"/>
          <a:chOff x="0" y="0"/>
          <a:chExt cx="0" cy="0"/>
        </a:xfrm>
      </p:grpSpPr>
      <p:sp>
        <p:nvSpPr>
          <p:cNvPr id="21" name="Title">
            <a:extLst>
              <a:ext uri="{FF2B5EF4-FFF2-40B4-BE49-F238E27FC236}">
                <a16:creationId xmlns:a16="http://schemas.microsoft.com/office/drawing/2014/main" id="{FD2EA639-9260-659A-ACCD-776DFA7F7DAA}"/>
              </a:ext>
            </a:extLst>
          </p:cNvPr>
          <p:cNvSpPr>
            <a:spLocks noGrp="1"/>
          </p:cNvSpPr>
          <p:nvPr>
            <p:ph type="title" idx="4294967295"/>
          </p:nvPr>
        </p:nvSpPr>
        <p:spPr>
          <a:xfrm>
            <a:off x="457199" y="401354"/>
            <a:ext cx="6108606" cy="2121044"/>
          </a:xfrm>
          <a:effectLst/>
        </p:spPr>
        <p:txBody>
          <a:bodyPr wrap="square" lIns="144000">
            <a:spAutoFit/>
          </a:bodyPr>
          <a:lstStyle/>
          <a:p>
            <a:pPr marL="0" lvl="0" indent="0" algn="l" rtl="0">
              <a:spcBef>
                <a:spcPts val="0"/>
              </a:spcBef>
              <a:spcAft>
                <a:spcPts val="0"/>
              </a:spcAft>
              <a:buNone/>
            </a:pPr>
            <a:r>
              <a:rPr lang="en-GB" sz="3600" dirty="0">
                <a:solidFill>
                  <a:srgbClr val="00649C"/>
                </a:solidFill>
              </a:rPr>
              <a:t>Now it’s your turn to share your understanding with others…</a:t>
            </a:r>
            <a:endParaRPr lang="en-GB" dirty="0">
              <a:solidFill>
                <a:srgbClr val="00649C"/>
              </a:solidFill>
            </a:endParaRPr>
          </a:p>
        </p:txBody>
      </p:sp>
      <p:sp>
        <p:nvSpPr>
          <p:cNvPr id="3" name="Rectangle 2">
            <a:extLst>
              <a:ext uri="{FF2B5EF4-FFF2-40B4-BE49-F238E27FC236}">
                <a16:creationId xmlns:a16="http://schemas.microsoft.com/office/drawing/2014/main" id="{97F84D48-631B-D361-D456-6EFBEB94E879}"/>
              </a:ext>
            </a:extLst>
          </p:cNvPr>
          <p:cNvSpPr/>
          <p:nvPr/>
        </p:nvSpPr>
        <p:spPr>
          <a:xfrm>
            <a:off x="766793" y="2522398"/>
            <a:ext cx="3420000" cy="3024000"/>
          </a:xfrm>
          <a:prstGeom prst="rect">
            <a:avLst/>
          </a:prstGeom>
          <a:solidFill>
            <a:schemeClr val="bg1"/>
          </a:solidFill>
          <a:ln w="28575">
            <a:solidFill>
              <a:srgbClr val="009CD8"/>
            </a:solidFill>
          </a:ln>
          <a:effectLst>
            <a:outerShdw dist="38100" dir="2700000" algn="tl" rotWithShape="0">
              <a:srgbClr val="009CD8"/>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6" name="Rectangle 5">
            <a:extLst>
              <a:ext uri="{FF2B5EF4-FFF2-40B4-BE49-F238E27FC236}">
                <a16:creationId xmlns:a16="http://schemas.microsoft.com/office/drawing/2014/main" id="{381457D9-F3C8-EC07-2F93-6F505A62BA9F}"/>
              </a:ext>
            </a:extLst>
          </p:cNvPr>
          <p:cNvSpPr/>
          <p:nvPr/>
        </p:nvSpPr>
        <p:spPr>
          <a:xfrm>
            <a:off x="873806" y="2584263"/>
            <a:ext cx="3196305" cy="1253402"/>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72000" rIns="108000" bIns="72000" rtlCol="0" anchor="ctr">
            <a:spAutoFit/>
          </a:bodyPr>
          <a:lstStyle/>
          <a:p>
            <a:pPr marL="0" lvl="0" indent="0" algn="l" rtl="0">
              <a:spcBef>
                <a:spcPts val="0"/>
              </a:spcBef>
              <a:spcAft>
                <a:spcPts val="0"/>
              </a:spcAft>
              <a:buNone/>
            </a:pPr>
            <a:r>
              <a:rPr lang="en-GB" sz="1800" b="1" dirty="0">
                <a:solidFill>
                  <a:schemeClr val="bg1"/>
                </a:solidFill>
              </a:rPr>
              <a:t>Task</a:t>
            </a:r>
          </a:p>
          <a:p>
            <a:pPr marL="0" lvl="0" indent="0" algn="l" rtl="0">
              <a:spcBef>
                <a:spcPts val="0"/>
              </a:spcBef>
              <a:spcAft>
                <a:spcPts val="0"/>
              </a:spcAft>
              <a:buNone/>
            </a:pPr>
            <a:r>
              <a:rPr lang="en-GB" sz="1800" dirty="0">
                <a:solidFill>
                  <a:schemeClr val="bg1"/>
                </a:solidFill>
              </a:rPr>
              <a:t>Use what you’ve learnt to create a poster about staying safe against online scams. </a:t>
            </a:r>
          </a:p>
        </p:txBody>
      </p:sp>
      <p:sp>
        <p:nvSpPr>
          <p:cNvPr id="8" name="TextBox 7">
            <a:extLst>
              <a:ext uri="{FF2B5EF4-FFF2-40B4-BE49-F238E27FC236}">
                <a16:creationId xmlns:a16="http://schemas.microsoft.com/office/drawing/2014/main" id="{839ED954-FBEB-E33E-FF89-E8DCE107E6B3}"/>
              </a:ext>
            </a:extLst>
          </p:cNvPr>
          <p:cNvSpPr txBox="1"/>
          <p:nvPr/>
        </p:nvSpPr>
        <p:spPr>
          <a:xfrm>
            <a:off x="768079" y="4017104"/>
            <a:ext cx="3380255" cy="923330"/>
          </a:xfrm>
          <a:prstGeom prst="rect">
            <a:avLst/>
          </a:prstGeom>
          <a:noFill/>
        </p:spPr>
        <p:txBody>
          <a:bodyPr wrap="square" lIns="108000">
            <a:spAutoFit/>
          </a:bodyPr>
          <a:lstStyle>
            <a:defPPr>
              <a:defRPr lang="en-US"/>
            </a:defPPr>
            <a:lvl1pPr marL="457200" lvl="0" indent="-317500">
              <a:buClr>
                <a:srgbClr val="F58530"/>
              </a:buClr>
              <a:buSzPct val="100000"/>
              <a:buChar char="●"/>
              <a:defRPr>
                <a:solidFill>
                  <a:schemeClr val="dk1"/>
                </a:solidFill>
              </a:defRPr>
            </a:lvl1pPr>
          </a:lstStyle>
          <a:p>
            <a:pPr marL="139700" indent="0">
              <a:buNone/>
            </a:pPr>
            <a:r>
              <a:rPr lang="en-GB" dirty="0"/>
              <a:t>Remember to include: </a:t>
            </a:r>
          </a:p>
          <a:p>
            <a:r>
              <a:rPr lang="en-GB" dirty="0"/>
              <a:t>examples of online scams; </a:t>
            </a:r>
          </a:p>
          <a:p>
            <a:r>
              <a:rPr lang="en-GB" dirty="0"/>
              <a:t>ways to stay safe.</a:t>
            </a:r>
          </a:p>
        </p:txBody>
      </p:sp>
      <p:pic>
        <p:nvPicPr>
          <p:cNvPr id="13" name="Picture 12" descr="A screenshot of a scam&#10;&#10;Description automatically generated">
            <a:extLst>
              <a:ext uri="{FF2B5EF4-FFF2-40B4-BE49-F238E27FC236}">
                <a16:creationId xmlns:a16="http://schemas.microsoft.com/office/drawing/2014/main" id="{94362327-C6E6-1346-C5E1-E56E6BF6F64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00681" y="2522398"/>
            <a:ext cx="4083401" cy="3062551"/>
          </a:xfrm>
          <a:prstGeom prst="rect">
            <a:avLst/>
          </a:prstGeom>
          <a:effectLst>
            <a:outerShdw blurRad="50800" dist="38100" dir="2700000" algn="tl" rotWithShape="0">
              <a:prstClr val="black">
                <a:alpha val="40000"/>
              </a:prstClr>
            </a:outerShdw>
          </a:effectLst>
        </p:spPr>
      </p:pic>
      <p:sp>
        <p:nvSpPr>
          <p:cNvPr id="2" name="TextBox 1">
            <a:extLst>
              <a:ext uri="{FF2B5EF4-FFF2-40B4-BE49-F238E27FC236}">
                <a16:creationId xmlns:a16="http://schemas.microsoft.com/office/drawing/2014/main" id="{7CCC4468-DCD8-5945-97DA-F6E4B4B6550A}"/>
              </a:ext>
            </a:extLst>
          </p:cNvPr>
          <p:cNvSpPr txBox="1"/>
          <p:nvPr/>
        </p:nvSpPr>
        <p:spPr>
          <a:xfrm>
            <a:off x="622300" y="5725837"/>
            <a:ext cx="3200400" cy="646331"/>
          </a:xfrm>
          <a:prstGeom prst="rect">
            <a:avLst/>
          </a:prstGeom>
          <a:noFill/>
        </p:spPr>
        <p:txBody>
          <a:bodyPr wrap="square" rtlCol="0">
            <a:spAutoFit/>
          </a:bodyPr>
          <a:lstStyle/>
          <a:p>
            <a:r>
              <a:rPr lang="en-US" b="1" dirty="0">
                <a:solidFill>
                  <a:srgbClr val="FF0000"/>
                </a:solidFill>
              </a:rPr>
              <a:t>What I can remember about scams: </a:t>
            </a:r>
          </a:p>
        </p:txBody>
      </p:sp>
    </p:spTree>
    <p:extLst>
      <p:ext uri="{BB962C8B-B14F-4D97-AF65-F5344CB8AC3E}">
        <p14:creationId xmlns:p14="http://schemas.microsoft.com/office/powerpoint/2010/main" val="3443206208"/>
      </p:ext>
    </p:extLst>
  </p:cSld>
  <p:clrMapOvr>
    <a:masterClrMapping/>
  </p:clrMapOvr>
  <mc:AlternateContent xmlns:mc="http://schemas.openxmlformats.org/markup-compatibility/2006" xmlns:p159="http://schemas.microsoft.com/office/powerpoint/2015/09/main">
    <mc:Choice Requires="p159">
      <p:transition>
        <p159:morph option="byChar"/>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wipe(left)">
                                      <p:cBhvr>
                                        <p:cTn id="16" dur="500"/>
                                        <p:tgtEl>
                                          <p:spTgt spid="8">
                                            <p:txEl>
                                              <p:pRg st="0" end="0"/>
                                            </p:txEl>
                                          </p:spTgt>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wipe(left)">
                                      <p:cBhvr>
                                        <p:cTn id="20" dur="500"/>
                                        <p:tgtEl>
                                          <p:spTgt spid="8">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wipe(left)">
                                      <p:cBhvr>
                                        <p:cTn id="25"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uiExpand="1" build="p"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transition>
    <p:fade/>
  </p:transition>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Slide Layouts</Template>
  <TotalTime>2197</TotalTime>
  <Words>809</Words>
  <Application>Microsoft Office PowerPoint</Application>
  <PresentationFormat>On-screen Show (4:3)</PresentationFormat>
  <Paragraphs>69</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Twinkl</vt:lpstr>
      <vt:lpstr>Slide Layouts</vt:lpstr>
      <vt:lpstr>PowerPoint Presentation</vt:lpstr>
      <vt:lpstr>What Is a Scam?</vt:lpstr>
      <vt:lpstr>History of Scams</vt:lpstr>
      <vt:lpstr>PowerPoint Presentation</vt:lpstr>
      <vt:lpstr>Online Scams?</vt:lpstr>
      <vt:lpstr>Let’s look at a few online scams that you may come across…</vt:lpstr>
      <vt:lpstr>Let’s look at a few online scams that you may come across…</vt:lpstr>
      <vt:lpstr>Let’s look at a few online scams that you may come across…</vt:lpstr>
      <vt:lpstr>How Can We Stay Safe Online Against Scams?</vt:lpstr>
      <vt:lpstr>PowerPoint Presentation</vt:lpstr>
      <vt:lpstr>PowerPoint Presentation</vt:lpstr>
      <vt:lpstr>PowerPoint Presentation</vt:lpstr>
      <vt:lpstr>Now it’s your turn to share your understanding with others…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Emma Bass</cp:lastModifiedBy>
  <cp:revision>130</cp:revision>
  <cp:lastPrinted>2025-02-10T12:52:21Z</cp:lastPrinted>
  <dcterms:created xsi:type="dcterms:W3CDTF">2023-11-16T12:55:16Z</dcterms:created>
  <dcterms:modified xsi:type="dcterms:W3CDTF">2025-02-11T07:45:31Z</dcterms:modified>
</cp:coreProperties>
</file>