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79" r:id="rId2"/>
    <p:sldId id="278" r:id="rId3"/>
    <p:sldId id="264" r:id="rId4"/>
    <p:sldId id="267" r:id="rId5"/>
    <p:sldId id="268" r:id="rId6"/>
    <p:sldId id="284" r:id="rId7"/>
    <p:sldId id="276" r:id="rId8"/>
    <p:sldId id="269" r:id="rId9"/>
    <p:sldId id="285" r:id="rId10"/>
    <p:sldId id="286" r:id="rId11"/>
    <p:sldId id="287" r:id="rId12"/>
    <p:sldId id="274" r:id="rId13"/>
    <p:sldId id="280" r:id="rId14"/>
  </p:sldIdLst>
  <p:sldSz cx="9144000" cy="6858000" type="screen4x3"/>
  <p:notesSz cx="6797675" cy="9926638"/>
  <p:embeddedFontLst>
    <p:embeddedFont>
      <p:font typeface="Calibri" panose="020F0502020204030204" pitchFamily="34" charset="0"/>
      <p:regular r:id="rId17"/>
      <p:bold r:id="rId18"/>
      <p:italic r:id="rId19"/>
      <p:boldItalic r:id="rId20"/>
    </p:embeddedFont>
    <p:embeddedFont>
      <p:font typeface="Roboto" panose="02000000000000000000" pitchFamily="2"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D36E"/>
    <a:srgbClr val="47B1E5"/>
    <a:srgbClr val="FFE863"/>
    <a:srgbClr val="F9C5C0"/>
    <a:srgbClr val="F39C93"/>
    <a:srgbClr val="B0DEFA"/>
    <a:srgbClr val="86DAFF"/>
    <a:srgbClr val="ACDDFC"/>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805" autoAdjust="0"/>
    <p:restoredTop sz="94660"/>
  </p:normalViewPr>
  <p:slideViewPr>
    <p:cSldViewPr snapToGrid="0" showGuides="1">
      <p:cViewPr varScale="1">
        <p:scale>
          <a:sx n="85" d="100"/>
          <a:sy n="85" d="100"/>
        </p:scale>
        <p:origin x="1738" y="53"/>
      </p:cViewPr>
      <p:guideLst>
        <p:guide orient="horz" pos="2160"/>
        <p:guide pos="340"/>
        <p:guide orient="horz" pos="3974"/>
        <p:guide pos="5420"/>
        <p:guide orient="horz" pos="346"/>
        <p:guide pos="476"/>
        <p:guide orient="horz" pos="459"/>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B34F151-63AC-41CE-96F5-7702E930870C}" type="datetimeFigureOut">
              <a:rPr lang="en-GB" smtClean="0"/>
              <a:t>10/02/2025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D02C5D1-7818-41B5-ABAD-5E4B38A5388F}" type="datetimeFigureOut">
              <a:rPr lang="en-GB" smtClean="0"/>
              <a:t>10/02/2025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home-key-stage-1-subjects/ict/safer-internet-day-computing-subjects-key-stage-1"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home-key-stage-1-subjects/ict/safer-internet-day-computing-subjects-key-stage-1"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slcaim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2">
            <a:extLst>
              <a:ext uri="{FF2B5EF4-FFF2-40B4-BE49-F238E27FC236}">
                <a16:creationId xmlns:a16="http://schemas.microsoft.com/office/drawing/2014/main" id="{EF81C43A-6DDF-B985-96E9-EA9511D35B80}"/>
              </a:ext>
            </a:extLst>
          </p:cNvPr>
          <p:cNvSpPr txBox="1">
            <a:spLocks/>
          </p:cNvSpPr>
          <p:nvPr userDrawn="1"/>
        </p:nvSpPr>
        <p:spPr>
          <a:xfrm>
            <a:off x="461963" y="608013"/>
            <a:ext cx="8220075" cy="65246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altLang="en-US" sz="2500" dirty="0">
                <a:solidFill>
                  <a:srgbClr val="47B1E5"/>
                </a:solidFill>
                <a:latin typeface="Roboto" panose="02000000000000000000" pitchFamily="2" charset="0"/>
                <a:ea typeface="Roboto" panose="02000000000000000000" pitchFamily="2" charset="0"/>
                <a:cs typeface="Arial" panose="020B0604020202020204" pitchFamily="34" charset="0"/>
              </a:rPr>
              <a:t>Disclaimers</a:t>
            </a:r>
          </a:p>
        </p:txBody>
      </p:sp>
      <p:sp>
        <p:nvSpPr>
          <p:cNvPr id="3" name="Title 2">
            <a:extLst>
              <a:ext uri="{FF2B5EF4-FFF2-40B4-BE49-F238E27FC236}">
                <a16:creationId xmlns:a16="http://schemas.microsoft.com/office/drawing/2014/main" id="{0AA3598D-ECE2-4C91-B5A9-FADC7262CEAA}"/>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 name="Group 3">
            <a:extLst>
              <a:ext uri="{FF2B5EF4-FFF2-40B4-BE49-F238E27FC236}">
                <a16:creationId xmlns:a16="http://schemas.microsoft.com/office/drawing/2014/main" id="{31851B3B-D2D2-B952-BE9E-B8D00CAB1C86}"/>
              </a:ext>
            </a:extLst>
          </p:cNvPr>
          <p:cNvGrpSpPr/>
          <p:nvPr userDrawn="1"/>
        </p:nvGrpSpPr>
        <p:grpSpPr>
          <a:xfrm>
            <a:off x="743837" y="1471737"/>
            <a:ext cx="7644513" cy="1787397"/>
            <a:chOff x="743837" y="1344834"/>
            <a:chExt cx="7644513" cy="1787397"/>
          </a:xfrm>
        </p:grpSpPr>
        <p:sp>
          <p:nvSpPr>
            <p:cNvPr id="6" name="Rectangle 5">
              <a:extLst>
                <a:ext uri="{FF2B5EF4-FFF2-40B4-BE49-F238E27FC236}">
                  <a16:creationId xmlns:a16="http://schemas.microsoft.com/office/drawing/2014/main" id="{D86D4189-520A-F6B4-1D94-ACAB18342900}"/>
                </a:ext>
              </a:extLst>
            </p:cNvPr>
            <p:cNvSpPr/>
            <p:nvPr/>
          </p:nvSpPr>
          <p:spPr>
            <a:xfrm>
              <a:off x="743837" y="1344834"/>
              <a:ext cx="1266195" cy="273960"/>
            </a:xfrm>
            <a:prstGeom prst="rect">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7" name="Rectangle 6">
              <a:extLst>
                <a:ext uri="{FF2B5EF4-FFF2-40B4-BE49-F238E27FC236}">
                  <a16:creationId xmlns:a16="http://schemas.microsoft.com/office/drawing/2014/main" id="{A478AA32-787C-8032-A504-FD639EF6DAAA}"/>
                </a:ext>
              </a:extLst>
            </p:cNvPr>
            <p:cNvSpPr/>
            <p:nvPr/>
          </p:nvSpPr>
          <p:spPr>
            <a:xfrm>
              <a:off x="755650" y="1618794"/>
              <a:ext cx="7632700" cy="1513437"/>
            </a:xfrm>
            <a:prstGeom prst="rect">
              <a:avLst/>
            </a:prstGeom>
            <a:noFill/>
            <a:ln w="19050">
              <a:solidFill>
                <a:srgbClr val="FFE863"/>
              </a:solidFill>
            </a:ln>
          </p:spPr>
          <p:txBody>
            <a:bodyPr wrap="square" lIns="216000" tIns="216000" rIns="216000" bIns="216000">
              <a:spAutoFit/>
            </a:bodyPr>
            <a:lstStyle/>
            <a:p>
              <a:pPr marL="0" lvl="0" indent="0" algn="l" rtl="0">
                <a:spcBef>
                  <a:spcPts val="0"/>
                </a:spcBef>
                <a:spcAft>
                  <a:spcPts val="0"/>
                </a:spcAft>
                <a:buNone/>
              </a:pPr>
              <a:r>
                <a:rPr lang="en-GB" sz="1400" dirty="0">
                  <a:solidFill>
                    <a:schemeClr val="tx1"/>
                  </a:solidFill>
                  <a:latin typeface="Roboto"/>
                  <a:ea typeface="Roboto"/>
                  <a:cs typeface="Roboto"/>
                  <a:sym typeface="Roboto"/>
                </a:rPr>
                <a:t>We hope you find the information on our website and resources useful. This resource has been designed to be compatible with Microsoft PowerPoint. To view the content in the correct formatting, please view the presentation using PowerPoint in Slide Show mode. If you view the slides using other presentation software or out of Slide Show mode, you may find that some of the text and images overlap each other and/or are difficult to read.</a:t>
              </a:r>
              <a:endParaRPr lang="en-GB" sz="1400" dirty="0">
                <a:solidFill>
                  <a:schemeClr val="tx1"/>
                </a:solidFill>
              </a:endParaRPr>
            </a:p>
          </p:txBody>
        </p:sp>
      </p:grpSp>
      <p:sp>
        <p:nvSpPr>
          <p:cNvPr id="9" name="Rectangle 8">
            <a:extLst>
              <a:ext uri="{FF2B5EF4-FFF2-40B4-BE49-F238E27FC236}">
                <a16:creationId xmlns:a16="http://schemas.microsoft.com/office/drawing/2014/main" id="{8804E99F-7984-783B-C42C-BA751AF27B59}"/>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0" name="Group 9">
            <a:extLst>
              <a:ext uri="{FF2B5EF4-FFF2-40B4-BE49-F238E27FC236}">
                <a16:creationId xmlns:a16="http://schemas.microsoft.com/office/drawing/2014/main" id="{0074B7EE-22D3-C3F8-88E0-C5D3559696F5}"/>
              </a:ext>
            </a:extLst>
          </p:cNvPr>
          <p:cNvGrpSpPr/>
          <p:nvPr userDrawn="1"/>
        </p:nvGrpSpPr>
        <p:grpSpPr>
          <a:xfrm>
            <a:off x="743837" y="4742330"/>
            <a:ext cx="7644513" cy="1571953"/>
            <a:chOff x="743837" y="1344834"/>
            <a:chExt cx="7644513" cy="1571953"/>
          </a:xfrm>
        </p:grpSpPr>
        <p:sp>
          <p:nvSpPr>
            <p:cNvPr id="11" name="Rectangle 10">
              <a:extLst>
                <a:ext uri="{FF2B5EF4-FFF2-40B4-BE49-F238E27FC236}">
                  <a16:creationId xmlns:a16="http://schemas.microsoft.com/office/drawing/2014/main" id="{F9570A20-82EB-5FF3-3AA0-400A768B7230}"/>
                </a:ext>
              </a:extLst>
            </p:cNvPr>
            <p:cNvSpPr/>
            <p:nvPr/>
          </p:nvSpPr>
          <p:spPr>
            <a:xfrm>
              <a:off x="743837" y="1344834"/>
              <a:ext cx="970663" cy="273960"/>
            </a:xfrm>
            <a:prstGeom prst="rect">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Editable</a:t>
              </a:r>
            </a:p>
          </p:txBody>
        </p:sp>
        <p:sp>
          <p:nvSpPr>
            <p:cNvPr id="12" name="Rectangle 11">
              <a:extLst>
                <a:ext uri="{FF2B5EF4-FFF2-40B4-BE49-F238E27FC236}">
                  <a16:creationId xmlns:a16="http://schemas.microsoft.com/office/drawing/2014/main" id="{904BF7A9-7C6C-784F-5EFA-AB74BB3F6508}"/>
                </a:ext>
              </a:extLst>
            </p:cNvPr>
            <p:cNvSpPr/>
            <p:nvPr/>
          </p:nvSpPr>
          <p:spPr>
            <a:xfrm>
              <a:off x="755650" y="1618794"/>
              <a:ext cx="7632700" cy="1297993"/>
            </a:xfrm>
            <a:prstGeom prst="rect">
              <a:avLst/>
            </a:prstGeom>
            <a:noFill/>
            <a:ln w="19050">
              <a:solidFill>
                <a:srgbClr val="FFE863"/>
              </a:solidFill>
            </a:ln>
          </p:spPr>
          <p:txBody>
            <a:bodyPr wrap="square" lIns="216000" tIns="216000" rIns="216000" bIns="216000">
              <a:spAutoFit/>
            </a:bodyPr>
            <a:lstStyle/>
            <a:p>
              <a:pPr marL="0" lvl="0" indent="0" algn="l" rtl="0">
                <a:spcBef>
                  <a:spcPts val="0"/>
                </a:spcBef>
                <a:spcAft>
                  <a:spcPts val="0"/>
                </a:spcAft>
                <a:buNone/>
              </a:pPr>
              <a:r>
                <a:rPr lang="en-GB" sz="1400" dirty="0">
                  <a:solidFill>
                    <a:schemeClr val="tx1"/>
                  </a:solidFill>
                  <a:latin typeface="Roboto" panose="02000000000000000000" pitchFamily="2" charset="0"/>
                  <a:ea typeface="Roboto" panose="02000000000000000000" pitchFamily="2" charset="0"/>
                </a:rPr>
                <a:t>This resource is editable and can be adapted to meet the needs of different children. Twinkl cannot be held responsible for any changes made once a resource has been downloaded. Please be aware that this content may have been edited and therefore may no longer reflect our values.</a:t>
              </a:r>
            </a:p>
          </p:txBody>
        </p:sp>
      </p:grpSp>
      <p:grpSp>
        <p:nvGrpSpPr>
          <p:cNvPr id="13" name="Group 12">
            <a:extLst>
              <a:ext uri="{FF2B5EF4-FFF2-40B4-BE49-F238E27FC236}">
                <a16:creationId xmlns:a16="http://schemas.microsoft.com/office/drawing/2014/main" id="{D469FFC7-2338-99DD-67B6-958461637FCB}"/>
              </a:ext>
            </a:extLst>
          </p:cNvPr>
          <p:cNvGrpSpPr/>
          <p:nvPr userDrawn="1"/>
        </p:nvGrpSpPr>
        <p:grpSpPr>
          <a:xfrm>
            <a:off x="743837" y="3318964"/>
            <a:ext cx="7644513" cy="1356510"/>
            <a:chOff x="743837" y="1344834"/>
            <a:chExt cx="7644513" cy="1356510"/>
          </a:xfrm>
        </p:grpSpPr>
        <p:sp>
          <p:nvSpPr>
            <p:cNvPr id="14" name="Rectangle 13">
              <a:extLst>
                <a:ext uri="{FF2B5EF4-FFF2-40B4-BE49-F238E27FC236}">
                  <a16:creationId xmlns:a16="http://schemas.microsoft.com/office/drawing/2014/main" id="{2773AB81-3743-05E3-0118-96760C0DC2C3}"/>
                </a:ext>
              </a:extLst>
            </p:cNvPr>
            <p:cNvSpPr/>
            <p:nvPr/>
          </p:nvSpPr>
          <p:spPr>
            <a:xfrm>
              <a:off x="743837" y="1344834"/>
              <a:ext cx="1456438" cy="273960"/>
            </a:xfrm>
            <a:prstGeom prst="rect">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Online Safety</a:t>
              </a:r>
            </a:p>
          </p:txBody>
        </p:sp>
        <p:sp>
          <p:nvSpPr>
            <p:cNvPr id="15" name="Rectangle 14">
              <a:extLst>
                <a:ext uri="{FF2B5EF4-FFF2-40B4-BE49-F238E27FC236}">
                  <a16:creationId xmlns:a16="http://schemas.microsoft.com/office/drawing/2014/main" id="{AEC3C6B3-DEDE-D158-3EE9-3CD811EA5F74}"/>
                </a:ext>
              </a:extLst>
            </p:cNvPr>
            <p:cNvSpPr/>
            <p:nvPr/>
          </p:nvSpPr>
          <p:spPr>
            <a:xfrm>
              <a:off x="755650" y="1618794"/>
              <a:ext cx="7632700" cy="1082550"/>
            </a:xfrm>
            <a:prstGeom prst="rect">
              <a:avLst/>
            </a:prstGeom>
            <a:noFill/>
            <a:ln w="19050">
              <a:solidFill>
                <a:srgbClr val="FFE863"/>
              </a:solidFill>
            </a:ln>
          </p:spPr>
          <p:txBody>
            <a:bodyPr wrap="square" lIns="216000" tIns="216000" rIns="216000" bIns="216000">
              <a:spAutoFit/>
            </a:bodyPr>
            <a:lstStyle/>
            <a:p>
              <a:pPr marL="0" lvl="0" indent="0" algn="l" rtl="0">
                <a:spcBef>
                  <a:spcPts val="0"/>
                </a:spcBef>
                <a:spcAft>
                  <a:spcPts val="0"/>
                </a:spcAft>
                <a:buNone/>
              </a:pPr>
              <a:r>
                <a:rPr lang="en-GB" sz="1400" dirty="0">
                  <a:solidFill>
                    <a:schemeClr val="dk1"/>
                  </a:solidFill>
                  <a:latin typeface="Roboto" panose="02000000000000000000" pitchFamily="2" charset="0"/>
                  <a:ea typeface="Roboto" panose="02000000000000000000" pitchFamily="2" charset="0"/>
                </a:rPr>
                <a:t>Children should be shown how to use the Internet safely and responsibly. Children should be consistently reminded of the SMART rules for online safety. Devices should be used in a public area with screens visible at all times.</a:t>
              </a:r>
            </a:p>
          </p:txBody>
        </p:sp>
      </p:grpSp>
    </p:spTree>
    <p:extLst>
      <p:ext uri="{BB962C8B-B14F-4D97-AF65-F5344CB8AC3E}">
        <p14:creationId xmlns:p14="http://schemas.microsoft.com/office/powerpoint/2010/main" val="3834465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ound Same Side Corner Rectangle 1">
            <a:hlinkClick r:id="rId3"/>
            <a:extLst>
              <a:ext uri="{FF2B5EF4-FFF2-40B4-BE49-F238E27FC236}">
                <a16:creationId xmlns:a16="http://schemas.microsoft.com/office/drawing/2014/main" id="{464C1ABD-AD8B-A7DF-8686-6531DD869054}"/>
              </a:ext>
            </a:extLst>
          </p:cNvPr>
          <p:cNvSpPr/>
          <p:nvPr userDrawn="1"/>
        </p:nvSpPr>
        <p:spPr>
          <a:xfrm>
            <a:off x="170120" y="5837274"/>
            <a:ext cx="1435395" cy="1020726"/>
          </a:xfrm>
          <a:prstGeom prst="round2Same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hasCustomPrompt="1"/>
          </p:nvPr>
        </p:nvSpPr>
        <p:spPr>
          <a:xfrm>
            <a:off x="457198" y="478895"/>
            <a:ext cx="8220075" cy="994306"/>
          </a:xfrm>
        </p:spPr>
        <p:txBody>
          <a:bodyPr>
            <a:noAutofit/>
          </a:bodyPr>
          <a:lstStyle>
            <a:lvl1pPr algn="ctr">
              <a:defRPr>
                <a:latin typeface="+mn-lt"/>
              </a:defRPr>
            </a:lvl1pPr>
          </a:lstStyle>
          <a:p>
            <a:r>
              <a:rPr lang="en-GB" dirty="0"/>
              <a:t>What do you use the Internet for?</a:t>
            </a:r>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
        <p:nvSpPr>
          <p:cNvPr id="6" name="Content Placeholder 15">
            <a:extLst>
              <a:ext uri="{FF2B5EF4-FFF2-40B4-BE49-F238E27FC236}">
                <a16:creationId xmlns:a16="http://schemas.microsoft.com/office/drawing/2014/main" id="{8100BB86-9365-61FB-4251-BEB6F5FD8667}"/>
              </a:ext>
            </a:extLst>
          </p:cNvPr>
          <p:cNvSpPr txBox="1">
            <a:spLocks/>
          </p:cNvSpPr>
          <p:nvPr userDrawn="1"/>
        </p:nvSpPr>
        <p:spPr>
          <a:xfrm>
            <a:off x="628650" y="11427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ound Same Side Corner Rectangle 1">
            <a:hlinkClick r:id="rId3"/>
            <a:extLst>
              <a:ext uri="{FF2B5EF4-FFF2-40B4-BE49-F238E27FC236}">
                <a16:creationId xmlns:a16="http://schemas.microsoft.com/office/drawing/2014/main" id="{D3FC5CFC-7996-AAC2-BF70-320CAD3D85B5}"/>
              </a:ext>
            </a:extLst>
          </p:cNvPr>
          <p:cNvSpPr/>
          <p:nvPr userDrawn="1"/>
        </p:nvSpPr>
        <p:spPr>
          <a:xfrm>
            <a:off x="170120" y="5837274"/>
            <a:ext cx="1435395" cy="1020726"/>
          </a:xfrm>
          <a:prstGeom prst="round2Same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7" r:id="rId1"/>
    <p:sldLayoutId id="2147483661"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550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
            <a:extLst>
              <a:ext uri="{FF2B5EF4-FFF2-40B4-BE49-F238E27FC236}">
                <a16:creationId xmlns:a16="http://schemas.microsoft.com/office/drawing/2014/main" id="{596B147E-44C9-624F-9571-C7A219DC512B}"/>
              </a:ext>
            </a:extLst>
          </p:cNvPr>
          <p:cNvSpPr/>
          <p:nvPr/>
        </p:nvSpPr>
        <p:spPr>
          <a:xfrm>
            <a:off x="755650" y="1961820"/>
            <a:ext cx="3920624" cy="1467180"/>
          </a:xfrm>
          <a:prstGeom prst="roundRect">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The theme for Safer Internet Day 2025 is ‘Too good to be true? Protecting yourself and others from scams online’.</a:t>
            </a:r>
          </a:p>
        </p:txBody>
      </p:sp>
      <p:pic>
        <p:nvPicPr>
          <p:cNvPr id="6" name="Picture 5" descr="A picture containing computer, sitting, computer&#10;&#10;Description automatically generated">
            <a:extLst>
              <a:ext uri="{FF2B5EF4-FFF2-40B4-BE49-F238E27FC236}">
                <a16:creationId xmlns:a16="http://schemas.microsoft.com/office/drawing/2014/main" id="{3278092E-C056-7247-B0B6-63A234106FB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51588" y="1842288"/>
            <a:ext cx="5465150" cy="5247822"/>
          </a:xfrm>
          <a:prstGeom prst="rect">
            <a:avLst/>
          </a:prstGeom>
        </p:spPr>
      </p:pic>
      <p:sp>
        <p:nvSpPr>
          <p:cNvPr id="5" name="Rectangle 4">
            <a:extLst>
              <a:ext uri="{FF2B5EF4-FFF2-40B4-BE49-F238E27FC236}">
                <a16:creationId xmlns:a16="http://schemas.microsoft.com/office/drawing/2014/main" id="{EC1A9CDC-A34F-9B20-A662-21F8996738D5}"/>
              </a:ext>
            </a:extLst>
          </p:cNvPr>
          <p:cNvSpPr/>
          <p:nvPr/>
        </p:nvSpPr>
        <p:spPr>
          <a:xfrm>
            <a:off x="-308345" y="279093"/>
            <a:ext cx="9664995" cy="131843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2" name="Title 1">
            <a:extLst>
              <a:ext uri="{FF2B5EF4-FFF2-40B4-BE49-F238E27FC236}">
                <a16:creationId xmlns:a16="http://schemas.microsoft.com/office/drawing/2014/main" id="{9A58026C-AAB0-F942-B937-36944DB6389A}"/>
              </a:ext>
            </a:extLst>
          </p:cNvPr>
          <p:cNvSpPr>
            <a:spLocks noGrp="1"/>
          </p:cNvSpPr>
          <p:nvPr>
            <p:ph type="title"/>
          </p:nvPr>
        </p:nvSpPr>
        <p:spPr>
          <a:xfrm>
            <a:off x="755650" y="563310"/>
            <a:ext cx="7632700" cy="825019"/>
          </a:xfrm>
          <a:effectLst>
            <a:outerShdw dist="25400" algn="l" rotWithShape="0">
              <a:schemeClr val="bg1"/>
            </a:outerShdw>
          </a:effectLst>
        </p:spPr>
        <p:txBody>
          <a:bodyPr/>
          <a:lstStyle/>
          <a:p>
            <a:r>
              <a:rPr lang="en-GB" sz="3600" dirty="0">
                <a:solidFill>
                  <a:schemeClr val="tx1"/>
                </a:solidFill>
                <a:latin typeface="+mn-lt"/>
              </a:rPr>
              <a:t>Safer Internet Day </a:t>
            </a:r>
            <a:br>
              <a:rPr lang="en-GB" sz="3600" dirty="0">
                <a:solidFill>
                  <a:schemeClr val="tx1"/>
                </a:solidFill>
                <a:latin typeface="+mn-lt"/>
              </a:rPr>
            </a:br>
            <a:r>
              <a:rPr lang="en-GB" sz="3600" dirty="0">
                <a:solidFill>
                  <a:schemeClr val="dk1"/>
                </a:solidFill>
              </a:rPr>
              <a:t>Tuesday 11</a:t>
            </a:r>
            <a:r>
              <a:rPr lang="en-GB" sz="3600" baseline="30000" dirty="0">
                <a:solidFill>
                  <a:schemeClr val="dk1"/>
                </a:solidFill>
              </a:rPr>
              <a:t>th</a:t>
            </a:r>
            <a:r>
              <a:rPr lang="en-GB" sz="3600" dirty="0">
                <a:solidFill>
                  <a:schemeClr val="dk1"/>
                </a:solidFill>
              </a:rPr>
              <a:t> February 2025</a:t>
            </a:r>
            <a:endParaRPr lang="en-US" sz="3600" dirty="0">
              <a:solidFill>
                <a:schemeClr val="tx1"/>
              </a:solidFill>
              <a:latin typeface="+mn-lt"/>
            </a:endParaRPr>
          </a:p>
        </p:txBody>
      </p:sp>
    </p:spTree>
    <p:extLst>
      <p:ext uri="{BB962C8B-B14F-4D97-AF65-F5344CB8AC3E}">
        <p14:creationId xmlns:p14="http://schemas.microsoft.com/office/powerpoint/2010/main" val="20991505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p:cNvSpPr/>
          <p:nvPr/>
        </p:nvSpPr>
        <p:spPr>
          <a:xfrm>
            <a:off x="755650" y="2855365"/>
            <a:ext cx="3816350" cy="3391407"/>
          </a:xfrm>
          <a:prstGeom prst="roundRect">
            <a:avLst>
              <a:gd name="adj" fmla="val 6578"/>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US" dirty="0">
                <a:solidFill>
                  <a:schemeClr val="tx1"/>
                </a:solidFill>
              </a:rPr>
              <a:t>We can go online for lots of reasons, such as to:</a:t>
            </a:r>
          </a:p>
          <a:p>
            <a:endParaRPr lang="en-GB" dirty="0">
              <a:solidFill>
                <a:schemeClr val="tx1"/>
              </a:solidFill>
            </a:endParaRPr>
          </a:p>
          <a:p>
            <a:pPr marL="285750" indent="-285750">
              <a:buClr>
                <a:srgbClr val="47B1E5"/>
              </a:buClr>
              <a:buSzPct val="130000"/>
              <a:buFont typeface="Arial" panose="020B0604020202020204" pitchFamily="34" charset="0"/>
              <a:buChar char="•"/>
            </a:pPr>
            <a:r>
              <a:rPr lang="en-US" dirty="0">
                <a:solidFill>
                  <a:schemeClr val="tx1"/>
                </a:solidFill>
              </a:rPr>
              <a:t>watch TV shows</a:t>
            </a:r>
          </a:p>
          <a:p>
            <a:pPr marL="285750" indent="-285750">
              <a:buClr>
                <a:srgbClr val="47B1E5"/>
              </a:buClr>
              <a:buSzPct val="130000"/>
              <a:buFont typeface="Arial" panose="020B0604020202020204" pitchFamily="34" charset="0"/>
              <a:buChar char="•"/>
            </a:pPr>
            <a:r>
              <a:rPr lang="en-US" dirty="0">
                <a:solidFill>
                  <a:schemeClr val="tx1"/>
                </a:solidFill>
              </a:rPr>
              <a:t>play games</a:t>
            </a:r>
          </a:p>
          <a:p>
            <a:pPr marL="285750" indent="-285750">
              <a:buClr>
                <a:srgbClr val="47B1E5"/>
              </a:buClr>
              <a:buSzPct val="130000"/>
              <a:buFont typeface="Arial" panose="020B0604020202020204" pitchFamily="34" charset="0"/>
              <a:buChar char="•"/>
            </a:pPr>
            <a:r>
              <a:rPr lang="en-US" dirty="0">
                <a:solidFill>
                  <a:schemeClr val="tx1"/>
                </a:solidFill>
              </a:rPr>
              <a:t>watch online videos</a:t>
            </a:r>
          </a:p>
          <a:p>
            <a:pPr marL="285750" indent="-285750">
              <a:buClr>
                <a:srgbClr val="47B1E5"/>
              </a:buClr>
              <a:buSzPct val="130000"/>
              <a:buFont typeface="Arial" panose="020B0604020202020204" pitchFamily="34" charset="0"/>
              <a:buChar char="•"/>
            </a:pPr>
            <a:r>
              <a:rPr lang="en-US" dirty="0">
                <a:solidFill>
                  <a:schemeClr val="tx1"/>
                </a:solidFill>
              </a:rPr>
              <a:t>talk to friends</a:t>
            </a:r>
          </a:p>
          <a:p>
            <a:pPr marL="285750" indent="-285750">
              <a:buClr>
                <a:srgbClr val="47B1E5"/>
              </a:buClr>
              <a:buSzPct val="130000"/>
              <a:buFont typeface="Arial" panose="020B0604020202020204" pitchFamily="34" charset="0"/>
              <a:buChar char="•"/>
            </a:pPr>
            <a:r>
              <a:rPr lang="en-US" dirty="0">
                <a:solidFill>
                  <a:schemeClr val="tx1"/>
                </a:solidFill>
              </a:rPr>
              <a:t>find out information</a:t>
            </a:r>
          </a:p>
          <a:p>
            <a:pPr marL="285750" indent="-285750">
              <a:buClr>
                <a:srgbClr val="47B1E5"/>
              </a:buClr>
              <a:buSzPct val="130000"/>
              <a:buFont typeface="Arial" panose="020B0604020202020204" pitchFamily="34" charset="0"/>
              <a:buChar char="•"/>
            </a:pPr>
            <a:r>
              <a:rPr lang="en-US" dirty="0">
                <a:solidFill>
                  <a:schemeClr val="tx1"/>
                </a:solidFill>
              </a:rPr>
              <a:t>complete homework</a:t>
            </a:r>
          </a:p>
          <a:p>
            <a:pPr marL="285750" indent="-285750">
              <a:buClr>
                <a:srgbClr val="47B1E5"/>
              </a:buClr>
              <a:buSzPct val="130000"/>
              <a:buFont typeface="Arial" panose="020B0604020202020204" pitchFamily="34" charset="0"/>
              <a:buChar char="•"/>
            </a:pPr>
            <a:endParaRPr lang="en-GB" dirty="0">
              <a:solidFill>
                <a:schemeClr val="tx1"/>
              </a:solidFill>
            </a:endParaRPr>
          </a:p>
          <a:p>
            <a:r>
              <a:rPr lang="en-GB" dirty="0">
                <a:solidFill>
                  <a:schemeClr val="tx1"/>
                </a:solidFill>
              </a:rPr>
              <a:t>The Internet can be loads of fun!</a:t>
            </a:r>
          </a:p>
        </p:txBody>
      </p:sp>
      <p:grpSp>
        <p:nvGrpSpPr>
          <p:cNvPr id="10" name="Group 9">
            <a:extLst>
              <a:ext uri="{FF2B5EF4-FFF2-40B4-BE49-F238E27FC236}">
                <a16:creationId xmlns:a16="http://schemas.microsoft.com/office/drawing/2014/main" id="{6554130D-2F9B-118E-ED3A-F30DA0746E8F}"/>
              </a:ext>
            </a:extLst>
          </p:cNvPr>
          <p:cNvGrpSpPr/>
          <p:nvPr/>
        </p:nvGrpSpPr>
        <p:grpSpPr>
          <a:xfrm>
            <a:off x="4416888" y="2916027"/>
            <a:ext cx="3971462" cy="3330745"/>
            <a:chOff x="4416888" y="2916027"/>
            <a:chExt cx="3971462" cy="3330745"/>
          </a:xfrm>
        </p:grpSpPr>
        <p:sp>
          <p:nvSpPr>
            <p:cNvPr id="9" name="Oval 8">
              <a:extLst>
                <a:ext uri="{FF2B5EF4-FFF2-40B4-BE49-F238E27FC236}">
                  <a16:creationId xmlns:a16="http://schemas.microsoft.com/office/drawing/2014/main" id="{47A53E60-13B2-F5EC-029B-0AC7A7570700}"/>
                </a:ext>
              </a:extLst>
            </p:cNvPr>
            <p:cNvSpPr/>
            <p:nvPr/>
          </p:nvSpPr>
          <p:spPr>
            <a:xfrm>
              <a:off x="4902493" y="2916027"/>
              <a:ext cx="3330745" cy="3330745"/>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416888" y="3496610"/>
              <a:ext cx="3971462" cy="2540881"/>
            </a:xfrm>
            <a:prstGeom prst="rect">
              <a:avLst/>
            </a:prstGeom>
          </p:spPr>
        </p:pic>
      </p:grpSp>
      <p:grpSp>
        <p:nvGrpSpPr>
          <p:cNvPr id="8" name="Group 7">
            <a:extLst>
              <a:ext uri="{FF2B5EF4-FFF2-40B4-BE49-F238E27FC236}">
                <a16:creationId xmlns:a16="http://schemas.microsoft.com/office/drawing/2014/main" id="{54A006A0-1F59-6BBC-EEE4-A0C57986EBD1}"/>
              </a:ext>
            </a:extLst>
          </p:cNvPr>
          <p:cNvGrpSpPr/>
          <p:nvPr/>
        </p:nvGrpSpPr>
        <p:grpSpPr>
          <a:xfrm>
            <a:off x="1016254" y="1465960"/>
            <a:ext cx="7111493" cy="1260000"/>
            <a:chOff x="1096103" y="1465960"/>
            <a:chExt cx="7111493" cy="1260000"/>
          </a:xfrm>
        </p:grpSpPr>
        <p:sp>
          <p:nvSpPr>
            <p:cNvPr id="3" name="Rectangle: Rounded Corners 2">
              <a:extLst>
                <a:ext uri="{FF2B5EF4-FFF2-40B4-BE49-F238E27FC236}">
                  <a16:creationId xmlns:a16="http://schemas.microsoft.com/office/drawing/2014/main" id="{D509359A-6593-4827-9DAB-CEAEDEA497EE}"/>
                </a:ext>
              </a:extLst>
            </p:cNvPr>
            <p:cNvSpPr/>
            <p:nvPr/>
          </p:nvSpPr>
          <p:spPr>
            <a:xfrm>
              <a:off x="1987058" y="1765343"/>
              <a:ext cx="6220538" cy="568631"/>
            </a:xfrm>
            <a:prstGeom prst="roundRect">
              <a:avLst/>
            </a:prstGeom>
            <a:solidFill>
              <a:schemeClr val="bg1"/>
            </a:solidFill>
            <a:ln w="38100">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GB" altLang="en-US" dirty="0">
                  <a:solidFill>
                    <a:schemeClr val="tx1"/>
                  </a:solidFill>
                </a:rPr>
              </a:br>
              <a:r>
                <a:rPr lang="en-GB" altLang="en-US" dirty="0">
                  <a:solidFill>
                    <a:srgbClr val="FF0000"/>
                  </a:solidFill>
                </a:rPr>
                <a:t>When do you go online? Why do you go online?</a:t>
              </a:r>
              <a:endParaRPr lang="en-GB" dirty="0">
                <a:solidFill>
                  <a:srgbClr val="FF0000"/>
                </a:solidFill>
              </a:endParaRPr>
            </a:p>
            <a:p>
              <a:pPr algn="ctr"/>
              <a:endParaRPr lang="en-GB" dirty="0">
                <a:solidFill>
                  <a:schemeClr val="tx1"/>
                </a:solidFill>
              </a:endParaRPr>
            </a:p>
          </p:txBody>
        </p:sp>
        <p:sp>
          <p:nvSpPr>
            <p:cNvPr id="5" name="Oval 4">
              <a:extLst>
                <a:ext uri="{FF2B5EF4-FFF2-40B4-BE49-F238E27FC236}">
                  <a16:creationId xmlns:a16="http://schemas.microsoft.com/office/drawing/2014/main" id="{B4AFEEE0-E349-4D2D-9ADD-9B2A414E143A}"/>
                </a:ext>
              </a:extLst>
            </p:cNvPr>
            <p:cNvSpPr/>
            <p:nvPr/>
          </p:nvSpPr>
          <p:spPr>
            <a:xfrm>
              <a:off x="1096103" y="1465960"/>
              <a:ext cx="1260000" cy="1260000"/>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US" b="0" i="0" dirty="0">
                  <a:solidFill>
                    <a:schemeClr val="tx1"/>
                  </a:solidFill>
                  <a:effectLst/>
                </a:rPr>
                <a:t>Talk about it:</a:t>
              </a:r>
              <a:endParaRPr lang="en-GB" dirty="0">
                <a:solidFill>
                  <a:schemeClr val="tx1"/>
                </a:solidFill>
              </a:endParaRPr>
            </a:p>
          </p:txBody>
        </p:sp>
      </p:grpSp>
      <p:sp>
        <p:nvSpPr>
          <p:cNvPr id="2" name="Rectangle 1">
            <a:extLst>
              <a:ext uri="{FF2B5EF4-FFF2-40B4-BE49-F238E27FC236}">
                <a16:creationId xmlns:a16="http://schemas.microsoft.com/office/drawing/2014/main" id="{F5D9CE0B-69E4-14DE-E02E-8062421479D1}"/>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6" name="Title 1">
            <a:extLst>
              <a:ext uri="{FF2B5EF4-FFF2-40B4-BE49-F238E27FC236}">
                <a16:creationId xmlns:a16="http://schemas.microsoft.com/office/drawing/2014/main" id="{23548BCC-5989-F2AD-F80B-2CDA93E0633C}"/>
              </a:ext>
            </a:extLst>
          </p:cNvPr>
          <p:cNvSpPr txBox="1">
            <a:spLocks/>
          </p:cNvSpPr>
          <p:nvPr/>
        </p:nvSpPr>
        <p:spPr>
          <a:xfrm>
            <a:off x="755650" y="563311"/>
            <a:ext cx="7632700"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Going Online</a:t>
            </a:r>
            <a:endParaRPr lang="en-US" sz="3600" dirty="0">
              <a:solidFill>
                <a:schemeClr val="tx1"/>
              </a:solidFill>
              <a:latin typeface="+mn-lt"/>
            </a:endParaRPr>
          </a:p>
        </p:txBody>
      </p:sp>
    </p:spTree>
    <p:extLst>
      <p:ext uri="{BB962C8B-B14F-4D97-AF65-F5344CB8AC3E}">
        <p14:creationId xmlns:p14="http://schemas.microsoft.com/office/powerpoint/2010/main" val="12862372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500"/>
                                        <p:tgtEl>
                                          <p:spTgt spid="4">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4">
                                            <p:txEl>
                                              <p:pRg st="4" end="4"/>
                                            </p:txEl>
                                          </p:spTgt>
                                        </p:tgtEl>
                                        <p:attrNameLst>
                                          <p:attrName>style.visibility</p:attrName>
                                        </p:attrNameLst>
                                      </p:cBhvr>
                                      <p:to>
                                        <p:strVal val="visible"/>
                                      </p:to>
                                    </p:set>
                                    <p:animEffect transition="in" filter="fade">
                                      <p:cBhvr>
                                        <p:cTn id="20" dur="500"/>
                                        <p:tgtEl>
                                          <p:spTgt spid="4">
                                            <p:txEl>
                                              <p:pRg st="4" end="4"/>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Effect transition="in" filter="fade">
                                      <p:cBhvr>
                                        <p:cTn id="23" dur="500"/>
                                        <p:tgtEl>
                                          <p:spTgt spid="4">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4">
                                            <p:txEl>
                                              <p:pRg st="6" end="6"/>
                                            </p:txEl>
                                          </p:spTgt>
                                        </p:tgtEl>
                                        <p:attrNameLst>
                                          <p:attrName>style.visibility</p:attrName>
                                        </p:attrNameLst>
                                      </p:cBhvr>
                                      <p:to>
                                        <p:strVal val="visible"/>
                                      </p:to>
                                    </p:set>
                                    <p:animEffect transition="in" filter="fade">
                                      <p:cBhvr>
                                        <p:cTn id="26" dur="500"/>
                                        <p:tgtEl>
                                          <p:spTgt spid="4">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4">
                                            <p:txEl>
                                              <p:pRg st="7" end="7"/>
                                            </p:txEl>
                                          </p:spTgt>
                                        </p:tgtEl>
                                        <p:attrNameLst>
                                          <p:attrName>style.visibility</p:attrName>
                                        </p:attrNameLst>
                                      </p:cBhvr>
                                      <p:to>
                                        <p:strVal val="visible"/>
                                      </p:to>
                                    </p:set>
                                    <p:animEffect transition="in" filter="fade">
                                      <p:cBhvr>
                                        <p:cTn id="29" dur="500"/>
                                        <p:tgtEl>
                                          <p:spTgt spid="4">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8" fill="hold" nodeType="clickEffect">
                                  <p:stCondLst>
                                    <p:cond delay="0"/>
                                  </p:stCondLst>
                                  <p:childTnLst>
                                    <p:set>
                                      <p:cBhvr>
                                        <p:cTn id="33" dur="1" fill="hold">
                                          <p:stCondLst>
                                            <p:cond delay="0"/>
                                          </p:stCondLst>
                                        </p:cTn>
                                        <p:tgtEl>
                                          <p:spTgt spid="4">
                                            <p:txEl>
                                              <p:pRg st="9" end="9"/>
                                            </p:txEl>
                                          </p:spTgt>
                                        </p:tgtEl>
                                        <p:attrNameLst>
                                          <p:attrName>style.visibility</p:attrName>
                                        </p:attrNameLst>
                                      </p:cBhvr>
                                      <p:to>
                                        <p:strVal val="visible"/>
                                      </p:to>
                                    </p:set>
                                    <p:anim calcmode="lin" valueType="num">
                                      <p:cBhvr additive="base">
                                        <p:cTn id="34" dur="500"/>
                                        <p:tgtEl>
                                          <p:spTgt spid="4">
                                            <p:txEl>
                                              <p:pRg st="9" end="9"/>
                                            </p:txEl>
                                          </p:spTgt>
                                        </p:tgtEl>
                                        <p:attrNameLst>
                                          <p:attrName>ppt_x</p:attrName>
                                        </p:attrNameLst>
                                      </p:cBhvr>
                                      <p:tavLst>
                                        <p:tav tm="0">
                                          <p:val>
                                            <p:strVal val="#ppt_x-#ppt_w*1.125000"/>
                                          </p:val>
                                        </p:tav>
                                        <p:tav tm="100000">
                                          <p:val>
                                            <p:strVal val="#ppt_x"/>
                                          </p:val>
                                        </p:tav>
                                      </p:tavLst>
                                    </p:anim>
                                    <p:animEffect transition="in" filter="wipe(right)">
                                      <p:cBhvr>
                                        <p:cTn id="35"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BDE8D30-5424-46AA-97DF-858A543A41DD}"/>
              </a:ext>
            </a:extLst>
          </p:cNvPr>
          <p:cNvSpPr/>
          <p:nvPr/>
        </p:nvSpPr>
        <p:spPr>
          <a:xfrm>
            <a:off x="1665284" y="4625645"/>
            <a:ext cx="5341571" cy="1467180"/>
          </a:xfrm>
          <a:prstGeom prst="roundRect">
            <a:avLst>
              <a:gd name="adj" fmla="val 12319"/>
            </a:avLst>
          </a:prstGeom>
          <a:solidFill>
            <a:schemeClr val="bg1"/>
          </a:solidFill>
          <a:ln w="38100">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396000" tIns="108000" rIns="108000" bIns="108000" rtlCol="0" anchor="ctr">
            <a:spAutoFit/>
          </a:bodyPr>
          <a:lstStyle/>
          <a:p>
            <a:r>
              <a:rPr lang="en-GB" altLang="en-US" dirty="0">
                <a:solidFill>
                  <a:schemeClr val="tx1"/>
                </a:solidFill>
              </a:rPr>
              <a:t>Trust means to be able to count on someone and know they are telling the truth. Do you think you can trust everything and everyone on the Internet?</a:t>
            </a:r>
            <a:endParaRPr lang="en-GB" dirty="0">
              <a:solidFill>
                <a:schemeClr val="tx1"/>
              </a:solidFill>
            </a:endParaRPr>
          </a:p>
        </p:txBody>
      </p:sp>
      <p:sp>
        <p:nvSpPr>
          <p:cNvPr id="7" name="TextBox 6"/>
          <p:cNvSpPr txBox="1"/>
          <p:nvPr/>
        </p:nvSpPr>
        <p:spPr>
          <a:xfrm>
            <a:off x="755651" y="1508479"/>
            <a:ext cx="7632700" cy="2481182"/>
          </a:xfrm>
          <a:prstGeom prst="roundRect">
            <a:avLst>
              <a:gd name="adj" fmla="val 4547"/>
            </a:avLst>
          </a:prstGeom>
          <a:solidFill>
            <a:schemeClr val="bg1"/>
          </a:solidFill>
          <a:ln w="28575">
            <a:solidFill>
              <a:srgbClr val="FFE863"/>
            </a:solidFill>
          </a:ln>
        </p:spPr>
        <p:txBody>
          <a:bodyPr wrap="square" lIns="108000" tIns="108000" rIns="108000" bIns="108000" rtlCol="0">
            <a:spAutoFit/>
          </a:bodyPr>
          <a:lstStyle/>
          <a:p>
            <a:r>
              <a:rPr lang="en-GB" dirty="0">
                <a:solidFill>
                  <a:srgbClr val="7030A0"/>
                </a:solidFill>
              </a:rPr>
              <a:t>Who do you think owns the Internet?</a:t>
            </a:r>
          </a:p>
          <a:p>
            <a:endParaRPr lang="en-GB" dirty="0">
              <a:solidFill>
                <a:srgbClr val="7030A0"/>
              </a:solidFill>
            </a:endParaRPr>
          </a:p>
          <a:p>
            <a:r>
              <a:rPr lang="en-GB" dirty="0">
                <a:solidFill>
                  <a:srgbClr val="7030A0"/>
                </a:solidFill>
              </a:rPr>
              <a:t>Who do you think decides what can be put on to it?</a:t>
            </a:r>
          </a:p>
          <a:p>
            <a:endParaRPr lang="en-GB" dirty="0">
              <a:solidFill>
                <a:srgbClr val="7030A0"/>
              </a:solidFill>
            </a:endParaRPr>
          </a:p>
          <a:p>
            <a:r>
              <a:rPr lang="en-GB" dirty="0">
                <a:solidFill>
                  <a:srgbClr val="7030A0"/>
                </a:solidFill>
              </a:rPr>
              <a:t>Who makes sure the things on the Internet are truthful and real?</a:t>
            </a:r>
          </a:p>
          <a:p>
            <a:endParaRPr lang="en-GB" dirty="0"/>
          </a:p>
          <a:p>
            <a:r>
              <a:rPr lang="en-GB" dirty="0"/>
              <a:t>No one owns the Internet. No one decides what can be put on it.</a:t>
            </a:r>
          </a:p>
          <a:p>
            <a:r>
              <a:rPr lang="en-GB" dirty="0"/>
              <a:t>The Internet can be used by everyone and everyone can add things to it!</a:t>
            </a:r>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t="-2"/>
          <a:stretch/>
        </p:blipFill>
        <p:spPr>
          <a:xfrm flipH="1">
            <a:off x="6541398" y="3876057"/>
            <a:ext cx="2141307" cy="2981943"/>
          </a:xfrm>
          <a:prstGeom prst="rect">
            <a:avLst/>
          </a:prstGeom>
        </p:spPr>
      </p:pic>
      <p:sp>
        <p:nvSpPr>
          <p:cNvPr id="6" name="Oval 5">
            <a:extLst>
              <a:ext uri="{FF2B5EF4-FFF2-40B4-BE49-F238E27FC236}">
                <a16:creationId xmlns:a16="http://schemas.microsoft.com/office/drawing/2014/main" id="{6FB82086-6909-421C-B4E8-076F40893DC1}"/>
              </a:ext>
            </a:extLst>
          </p:cNvPr>
          <p:cNvSpPr/>
          <p:nvPr/>
        </p:nvSpPr>
        <p:spPr>
          <a:xfrm>
            <a:off x="761555" y="4737028"/>
            <a:ext cx="1260000" cy="1260000"/>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rPr>
              <a:t>Talk about it:</a:t>
            </a:r>
            <a:endParaRPr lang="en-GB" dirty="0">
              <a:solidFill>
                <a:schemeClr val="tx1"/>
              </a:solidFill>
            </a:endParaRPr>
          </a:p>
        </p:txBody>
      </p:sp>
      <p:sp>
        <p:nvSpPr>
          <p:cNvPr id="11" name="Rectangle 10">
            <a:extLst>
              <a:ext uri="{FF2B5EF4-FFF2-40B4-BE49-F238E27FC236}">
                <a16:creationId xmlns:a16="http://schemas.microsoft.com/office/drawing/2014/main" id="{146B5BE4-DEA4-B63A-75F5-0BFB29E84217}"/>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12" name="Title 1">
            <a:extLst>
              <a:ext uri="{FF2B5EF4-FFF2-40B4-BE49-F238E27FC236}">
                <a16:creationId xmlns:a16="http://schemas.microsoft.com/office/drawing/2014/main" id="{2D77B1D7-29B8-C23A-99E0-DD65F2597BA0}"/>
              </a:ext>
            </a:extLst>
          </p:cNvPr>
          <p:cNvSpPr txBox="1">
            <a:spLocks/>
          </p:cNvSpPr>
          <p:nvPr/>
        </p:nvSpPr>
        <p:spPr>
          <a:xfrm>
            <a:off x="755650" y="563311"/>
            <a:ext cx="7632700"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But…</a:t>
            </a:r>
            <a:endParaRPr lang="en-US" sz="3600" dirty="0">
              <a:solidFill>
                <a:schemeClr val="tx1"/>
              </a:solidFill>
              <a:latin typeface="+mn-lt"/>
            </a:endParaRPr>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6"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750886" y="2590563"/>
            <a:ext cx="7637463" cy="831845"/>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rgbClr val="7030A0"/>
                </a:solidFill>
              </a:rPr>
              <a:t>If a stranger told you that they had a free gift for you as long as you told them your name and address?</a:t>
            </a:r>
          </a:p>
        </p:txBody>
      </p:sp>
      <p:sp>
        <p:nvSpPr>
          <p:cNvPr id="4" name="Rounded Rectangle 3">
            <a:extLst>
              <a:ext uri="{FF2B5EF4-FFF2-40B4-BE49-F238E27FC236}">
                <a16:creationId xmlns:a16="http://schemas.microsoft.com/office/drawing/2014/main" id="{CF0F4C74-D6EA-45BB-A98B-DB6EF93B5518}"/>
              </a:ext>
            </a:extLst>
          </p:cNvPr>
          <p:cNvSpPr/>
          <p:nvPr/>
        </p:nvSpPr>
        <p:spPr>
          <a:xfrm>
            <a:off x="755650" y="1505343"/>
            <a:ext cx="7633340" cy="854246"/>
          </a:xfrm>
          <a:prstGeom prst="roundRect">
            <a:avLst/>
          </a:prstGeom>
          <a:ln w="28575">
            <a:solidFill>
              <a:srgbClr val="FFE863"/>
            </a:solidFill>
          </a:ln>
        </p:spPr>
        <p:txBody>
          <a:bodyPr wrap="square" lIns="108000" tIns="108000" rIns="108000" bIns="108000">
            <a:spAutoFit/>
          </a:bodyPr>
          <a:lstStyle/>
          <a:p>
            <a:pPr lvl="0" algn="ctr">
              <a:buClr>
                <a:schemeClr val="dk1"/>
              </a:buClr>
              <a:buSzPts val="1100"/>
            </a:pPr>
            <a:r>
              <a:rPr lang="en-GB" dirty="0">
                <a:solidFill>
                  <a:schemeClr val="dk1"/>
                </a:solidFill>
              </a:rPr>
              <a:t>Talk to your partner about these two different situations. </a:t>
            </a:r>
            <a:r>
              <a:rPr lang="en-GB" dirty="0">
                <a:solidFill>
                  <a:srgbClr val="7030A0"/>
                </a:solidFill>
              </a:rPr>
              <a:t>Tell them what you would do and explain why.</a:t>
            </a:r>
          </a:p>
        </p:txBody>
      </p:sp>
      <p:sp>
        <p:nvSpPr>
          <p:cNvPr id="12" name="Rectangle 11">
            <a:extLst>
              <a:ext uri="{FF2B5EF4-FFF2-40B4-BE49-F238E27FC236}">
                <a16:creationId xmlns:a16="http://schemas.microsoft.com/office/drawing/2014/main" id="{3053D42A-316C-7097-596C-AC6C9DF1CDA8}"/>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13" name="Title 1">
            <a:extLst>
              <a:ext uri="{FF2B5EF4-FFF2-40B4-BE49-F238E27FC236}">
                <a16:creationId xmlns:a16="http://schemas.microsoft.com/office/drawing/2014/main" id="{434A409A-9AAD-1186-169A-2E082A3FA0A2}"/>
              </a:ext>
            </a:extLst>
          </p:cNvPr>
          <p:cNvSpPr txBox="1">
            <a:spLocks/>
          </p:cNvSpPr>
          <p:nvPr/>
        </p:nvSpPr>
        <p:spPr>
          <a:xfrm>
            <a:off x="645318"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What Would You Do…?</a:t>
            </a:r>
            <a:endParaRPr lang="en-US" sz="3600" dirty="0">
              <a:solidFill>
                <a:schemeClr val="tx1"/>
              </a:solidFill>
              <a:latin typeface="+mn-lt"/>
            </a:endParaRPr>
          </a:p>
        </p:txBody>
      </p:sp>
      <p:grpSp>
        <p:nvGrpSpPr>
          <p:cNvPr id="17" name="Group 16">
            <a:extLst>
              <a:ext uri="{FF2B5EF4-FFF2-40B4-BE49-F238E27FC236}">
                <a16:creationId xmlns:a16="http://schemas.microsoft.com/office/drawing/2014/main" id="{1F7BB221-4BD9-4A63-458C-61E4FC7CEDDA}"/>
              </a:ext>
            </a:extLst>
          </p:cNvPr>
          <p:cNvGrpSpPr/>
          <p:nvPr/>
        </p:nvGrpSpPr>
        <p:grpSpPr>
          <a:xfrm>
            <a:off x="5773200" y="3193463"/>
            <a:ext cx="2190586" cy="2899362"/>
            <a:chOff x="5773200" y="3193463"/>
            <a:chExt cx="2190586" cy="2899362"/>
          </a:xfrm>
        </p:grpSpPr>
        <p:sp>
          <p:nvSpPr>
            <p:cNvPr id="16" name="Oval 15">
              <a:extLst>
                <a:ext uri="{FF2B5EF4-FFF2-40B4-BE49-F238E27FC236}">
                  <a16:creationId xmlns:a16="http://schemas.microsoft.com/office/drawing/2014/main" id="{D18DE7B7-5EBB-B1FF-C33E-3B6979DE139B}"/>
                </a:ext>
              </a:extLst>
            </p:cNvPr>
            <p:cNvSpPr/>
            <p:nvPr/>
          </p:nvSpPr>
          <p:spPr>
            <a:xfrm>
              <a:off x="5773200" y="3902239"/>
              <a:ext cx="2190586" cy="2190586"/>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pic>
          <p:nvPicPr>
            <p:cNvPr id="15" name="Picture 14">
              <a:extLst>
                <a:ext uri="{FF2B5EF4-FFF2-40B4-BE49-F238E27FC236}">
                  <a16:creationId xmlns:a16="http://schemas.microsoft.com/office/drawing/2014/main" id="{F121E9DB-2939-E5D9-AAAA-784C534B9A2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969418" y="3193463"/>
              <a:ext cx="1802982" cy="2718589"/>
            </a:xfrm>
            <a:prstGeom prst="rect">
              <a:avLst/>
            </a:prstGeom>
          </p:spPr>
        </p:pic>
      </p:grpSp>
    </p:spTree>
    <p:extLst>
      <p:ext uri="{BB962C8B-B14F-4D97-AF65-F5344CB8AC3E}">
        <p14:creationId xmlns:p14="http://schemas.microsoft.com/office/powerpoint/2010/main" val="144070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anim calcmode="lin" valueType="num">
                                      <p:cBhvr>
                                        <p:cTn id="17" dur="500" fill="hold"/>
                                        <p:tgtEl>
                                          <p:spTgt spid="17"/>
                                        </p:tgtEl>
                                        <p:attrNameLst>
                                          <p:attrName>ppt_x</p:attrName>
                                        </p:attrNameLst>
                                      </p:cBhvr>
                                      <p:tavLst>
                                        <p:tav tm="0">
                                          <p:val>
                                            <p:strVal val="#ppt_x"/>
                                          </p:val>
                                        </p:tav>
                                        <p:tav tm="100000">
                                          <p:val>
                                            <p:strVal val="#ppt_x"/>
                                          </p:val>
                                        </p:tav>
                                      </p:tavLst>
                                    </p:anim>
                                    <p:anim calcmode="lin" valueType="num">
                                      <p:cBhvr>
                                        <p:cTn id="18"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8D8F095-371B-E75C-8750-A4CE09FAB83C}"/>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753BBDDB-ED2B-D941-18E4-F8E3515FAAEE}"/>
              </a:ext>
            </a:extLst>
          </p:cNvPr>
          <p:cNvSpPr txBox="1">
            <a:spLocks/>
          </p:cNvSpPr>
          <p:nvPr/>
        </p:nvSpPr>
        <p:spPr>
          <a:xfrm>
            <a:off x="645318"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Public or Private</a:t>
            </a:r>
            <a:endParaRPr lang="en-US" sz="3600" dirty="0">
              <a:solidFill>
                <a:schemeClr val="tx1"/>
              </a:solidFill>
              <a:latin typeface="+mn-lt"/>
            </a:endParaRPr>
          </a:p>
        </p:txBody>
      </p:sp>
      <p:sp>
        <p:nvSpPr>
          <p:cNvPr id="6" name="Rounded Rectangle 5">
            <a:extLst>
              <a:ext uri="{FF2B5EF4-FFF2-40B4-BE49-F238E27FC236}">
                <a16:creationId xmlns:a16="http://schemas.microsoft.com/office/drawing/2014/main" id="{8143842A-4FAD-0167-699D-4BF90A2BE015}"/>
              </a:ext>
            </a:extLst>
          </p:cNvPr>
          <p:cNvSpPr/>
          <p:nvPr/>
        </p:nvSpPr>
        <p:spPr>
          <a:xfrm>
            <a:off x="755650" y="1505343"/>
            <a:ext cx="7633340" cy="854246"/>
          </a:xfrm>
          <a:prstGeom prst="roundRect">
            <a:avLst/>
          </a:prstGeom>
          <a:ln w="28575">
            <a:solidFill>
              <a:srgbClr val="FFE863"/>
            </a:solidFill>
          </a:ln>
        </p:spPr>
        <p:txBody>
          <a:bodyPr wrap="square" lIns="108000" tIns="108000" rIns="108000" bIns="108000">
            <a:spAutoFit/>
          </a:bodyPr>
          <a:lstStyle/>
          <a:p>
            <a:pPr lvl="0">
              <a:spcAft>
                <a:spcPts val="1200"/>
              </a:spcAft>
            </a:pPr>
            <a:r>
              <a:rPr lang="en-GB" b="1" dirty="0">
                <a:solidFill>
                  <a:schemeClr val="dk1"/>
                </a:solidFill>
              </a:rPr>
              <a:t>Talk About It:</a:t>
            </a:r>
            <a:r>
              <a:rPr lang="en-GB" dirty="0">
                <a:solidFill>
                  <a:schemeClr val="dk1"/>
                </a:solidFill>
              </a:rPr>
              <a:t> </a:t>
            </a:r>
            <a:r>
              <a:rPr lang="en-GB" dirty="0">
                <a:solidFill>
                  <a:srgbClr val="FF0000"/>
                </a:solidFill>
              </a:rPr>
              <a:t>What information should you never share with people online?</a:t>
            </a:r>
          </a:p>
        </p:txBody>
      </p:sp>
      <p:grpSp>
        <p:nvGrpSpPr>
          <p:cNvPr id="9" name="Group 8">
            <a:extLst>
              <a:ext uri="{FF2B5EF4-FFF2-40B4-BE49-F238E27FC236}">
                <a16:creationId xmlns:a16="http://schemas.microsoft.com/office/drawing/2014/main" id="{DA7C937D-D05E-2199-21C9-FBA841118249}"/>
              </a:ext>
            </a:extLst>
          </p:cNvPr>
          <p:cNvGrpSpPr/>
          <p:nvPr/>
        </p:nvGrpSpPr>
        <p:grpSpPr>
          <a:xfrm>
            <a:off x="750887" y="2816217"/>
            <a:ext cx="2268000" cy="1223402"/>
            <a:chOff x="750887" y="2447161"/>
            <a:chExt cx="2268000" cy="1223402"/>
          </a:xfrm>
        </p:grpSpPr>
        <p:sp>
          <p:nvSpPr>
            <p:cNvPr id="5" name="Rectangle: Rounded Corners 4">
              <a:extLst>
                <a:ext uri="{FF2B5EF4-FFF2-40B4-BE49-F238E27FC236}">
                  <a16:creationId xmlns:a16="http://schemas.microsoft.com/office/drawing/2014/main" id="{9C11F464-49D8-CB43-C85B-F78D8C209C37}"/>
                </a:ext>
              </a:extLst>
            </p:cNvPr>
            <p:cNvSpPr/>
            <p:nvPr/>
          </p:nvSpPr>
          <p:spPr>
            <a:xfrm>
              <a:off x="750887" y="2590563"/>
              <a:ext cx="2268000"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address</a:t>
              </a:r>
            </a:p>
          </p:txBody>
        </p:sp>
        <p:pic>
          <p:nvPicPr>
            <p:cNvPr id="8" name="Picture 7" descr="A cartoon of a house&#10;&#10;Description automatically generated">
              <a:extLst>
                <a:ext uri="{FF2B5EF4-FFF2-40B4-BE49-F238E27FC236}">
                  <a16:creationId xmlns:a16="http://schemas.microsoft.com/office/drawing/2014/main" id="{8886930D-CEA6-2134-EAD5-220808A0E5C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12802" y="2447161"/>
              <a:ext cx="761025" cy="1124821"/>
            </a:xfrm>
            <a:prstGeom prst="rect">
              <a:avLst/>
            </a:prstGeom>
          </p:spPr>
        </p:pic>
      </p:grpSp>
      <p:grpSp>
        <p:nvGrpSpPr>
          <p:cNvPr id="10" name="Group 9">
            <a:extLst>
              <a:ext uri="{FF2B5EF4-FFF2-40B4-BE49-F238E27FC236}">
                <a16:creationId xmlns:a16="http://schemas.microsoft.com/office/drawing/2014/main" id="{45C59DB2-B067-1370-9DDA-AC6E28BD80A8}"/>
              </a:ext>
            </a:extLst>
          </p:cNvPr>
          <p:cNvGrpSpPr/>
          <p:nvPr/>
        </p:nvGrpSpPr>
        <p:grpSpPr>
          <a:xfrm>
            <a:off x="3326111" y="2421948"/>
            <a:ext cx="2385055" cy="1133759"/>
            <a:chOff x="750887" y="2536804"/>
            <a:chExt cx="2385055" cy="1133759"/>
          </a:xfrm>
        </p:grpSpPr>
        <p:sp>
          <p:nvSpPr>
            <p:cNvPr id="11" name="Rectangle: Rounded Corners 4">
              <a:extLst>
                <a:ext uri="{FF2B5EF4-FFF2-40B4-BE49-F238E27FC236}">
                  <a16:creationId xmlns:a16="http://schemas.microsoft.com/office/drawing/2014/main" id="{29129866-C8E3-31B0-D9B1-B590047347A7}"/>
                </a:ext>
              </a:extLst>
            </p:cNvPr>
            <p:cNvSpPr/>
            <p:nvPr/>
          </p:nvSpPr>
          <p:spPr>
            <a:xfrm>
              <a:off x="750887" y="2590563"/>
              <a:ext cx="2268000"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favourite </a:t>
              </a:r>
              <a:br>
                <a:rPr lang="en-GB" dirty="0">
                  <a:solidFill>
                    <a:schemeClr val="dk1"/>
                  </a:solidFill>
                </a:rPr>
              </a:br>
              <a:r>
                <a:rPr lang="en-GB" dirty="0">
                  <a:solidFill>
                    <a:schemeClr val="dk1"/>
                  </a:solidFill>
                </a:rPr>
                <a:t>book</a:t>
              </a:r>
            </a:p>
          </p:txBody>
        </p:sp>
        <p:pic>
          <p:nvPicPr>
            <p:cNvPr id="12" name="Picture 11">
              <a:extLst>
                <a:ext uri="{FF2B5EF4-FFF2-40B4-BE49-F238E27FC236}">
                  <a16:creationId xmlns:a16="http://schemas.microsoft.com/office/drawing/2014/main" id="{6290B4DD-7E51-4FF7-1AD6-234B47576A1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940408" y="2536804"/>
              <a:ext cx="1195534" cy="1080000"/>
            </a:xfrm>
            <a:prstGeom prst="rect">
              <a:avLst/>
            </a:prstGeom>
          </p:spPr>
        </p:pic>
      </p:grpSp>
      <p:grpSp>
        <p:nvGrpSpPr>
          <p:cNvPr id="13" name="Group 12">
            <a:extLst>
              <a:ext uri="{FF2B5EF4-FFF2-40B4-BE49-F238E27FC236}">
                <a16:creationId xmlns:a16="http://schemas.microsoft.com/office/drawing/2014/main" id="{EAA14CC4-2AA3-DE8D-006B-B1EAF9568391}"/>
              </a:ext>
            </a:extLst>
          </p:cNvPr>
          <p:cNvGrpSpPr/>
          <p:nvPr/>
        </p:nvGrpSpPr>
        <p:grpSpPr>
          <a:xfrm>
            <a:off x="6038665" y="2945993"/>
            <a:ext cx="2268000" cy="1186013"/>
            <a:chOff x="750887" y="2484550"/>
            <a:chExt cx="2268000" cy="1186013"/>
          </a:xfrm>
        </p:grpSpPr>
        <p:sp>
          <p:nvSpPr>
            <p:cNvPr id="14" name="Rectangle: Rounded Corners 4">
              <a:extLst>
                <a:ext uri="{FF2B5EF4-FFF2-40B4-BE49-F238E27FC236}">
                  <a16:creationId xmlns:a16="http://schemas.microsoft.com/office/drawing/2014/main" id="{ADB780FE-F7D2-7C4B-4B61-6D9147612828}"/>
                </a:ext>
              </a:extLst>
            </p:cNvPr>
            <p:cNvSpPr/>
            <p:nvPr/>
          </p:nvSpPr>
          <p:spPr>
            <a:xfrm>
              <a:off x="750887" y="2590563"/>
              <a:ext cx="2268000"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password</a:t>
              </a:r>
            </a:p>
          </p:txBody>
        </p:sp>
        <p:pic>
          <p:nvPicPr>
            <p:cNvPr id="15" name="Picture 14">
              <a:extLst>
                <a:ext uri="{FF2B5EF4-FFF2-40B4-BE49-F238E27FC236}">
                  <a16:creationId xmlns:a16="http://schemas.microsoft.com/office/drawing/2014/main" id="{735E9DE8-14D1-1821-3DA0-90D0DA3CBB98}"/>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976659" y="2484550"/>
              <a:ext cx="948857" cy="1080000"/>
            </a:xfrm>
            <a:prstGeom prst="rect">
              <a:avLst/>
            </a:prstGeom>
          </p:spPr>
        </p:pic>
      </p:grpSp>
      <p:grpSp>
        <p:nvGrpSpPr>
          <p:cNvPr id="16" name="Group 15">
            <a:extLst>
              <a:ext uri="{FF2B5EF4-FFF2-40B4-BE49-F238E27FC236}">
                <a16:creationId xmlns:a16="http://schemas.microsoft.com/office/drawing/2014/main" id="{26F172DE-CA97-A1F3-C3CD-6518A33FF000}"/>
              </a:ext>
            </a:extLst>
          </p:cNvPr>
          <p:cNvGrpSpPr/>
          <p:nvPr/>
        </p:nvGrpSpPr>
        <p:grpSpPr>
          <a:xfrm>
            <a:off x="750887" y="4462792"/>
            <a:ext cx="2201319" cy="1202034"/>
            <a:chOff x="750887" y="2468529"/>
            <a:chExt cx="2201319" cy="1202034"/>
          </a:xfrm>
        </p:grpSpPr>
        <p:sp>
          <p:nvSpPr>
            <p:cNvPr id="17" name="Rectangle: Rounded Corners 4">
              <a:extLst>
                <a:ext uri="{FF2B5EF4-FFF2-40B4-BE49-F238E27FC236}">
                  <a16:creationId xmlns:a16="http://schemas.microsoft.com/office/drawing/2014/main" id="{5CDF3A91-EE5E-7873-3EF0-47138B473F3F}"/>
                </a:ext>
              </a:extLst>
            </p:cNvPr>
            <p:cNvSpPr/>
            <p:nvPr/>
          </p:nvSpPr>
          <p:spPr>
            <a:xfrm>
              <a:off x="750887" y="2590563"/>
              <a:ext cx="2201319"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birthday</a:t>
              </a:r>
            </a:p>
          </p:txBody>
        </p:sp>
        <p:pic>
          <p:nvPicPr>
            <p:cNvPr id="18" name="Picture 17">
              <a:extLst>
                <a:ext uri="{FF2B5EF4-FFF2-40B4-BE49-F238E27FC236}">
                  <a16:creationId xmlns:a16="http://schemas.microsoft.com/office/drawing/2014/main" id="{6216F096-293C-B873-7CEA-F540D61D64C0}"/>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867769" y="2468529"/>
              <a:ext cx="1006058" cy="974632"/>
            </a:xfrm>
            <a:prstGeom prst="rect">
              <a:avLst/>
            </a:prstGeom>
          </p:spPr>
        </p:pic>
      </p:grpSp>
      <p:grpSp>
        <p:nvGrpSpPr>
          <p:cNvPr id="19" name="Group 18">
            <a:extLst>
              <a:ext uri="{FF2B5EF4-FFF2-40B4-BE49-F238E27FC236}">
                <a16:creationId xmlns:a16="http://schemas.microsoft.com/office/drawing/2014/main" id="{6665F815-6432-EC2D-5402-DD5D970BD720}"/>
              </a:ext>
            </a:extLst>
          </p:cNvPr>
          <p:cNvGrpSpPr/>
          <p:nvPr/>
        </p:nvGrpSpPr>
        <p:grpSpPr>
          <a:xfrm>
            <a:off x="3543872" y="3793547"/>
            <a:ext cx="2201319" cy="1080000"/>
            <a:chOff x="750887" y="2590563"/>
            <a:chExt cx="2201319" cy="1080000"/>
          </a:xfrm>
        </p:grpSpPr>
        <p:sp>
          <p:nvSpPr>
            <p:cNvPr id="20" name="Rectangle: Rounded Corners 4">
              <a:extLst>
                <a:ext uri="{FF2B5EF4-FFF2-40B4-BE49-F238E27FC236}">
                  <a16:creationId xmlns:a16="http://schemas.microsoft.com/office/drawing/2014/main" id="{9AB8DBB0-7326-701E-B8C1-E00CDDEC8F57}"/>
                </a:ext>
              </a:extLst>
            </p:cNvPr>
            <p:cNvSpPr/>
            <p:nvPr/>
          </p:nvSpPr>
          <p:spPr>
            <a:xfrm>
              <a:off x="750887" y="2590563"/>
              <a:ext cx="2201319"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drawings </a:t>
              </a:r>
              <a:br>
                <a:rPr lang="en-GB" dirty="0">
                  <a:solidFill>
                    <a:schemeClr val="dk1"/>
                  </a:solidFill>
                </a:rPr>
              </a:br>
              <a:r>
                <a:rPr lang="en-GB" dirty="0">
                  <a:solidFill>
                    <a:schemeClr val="dk1"/>
                  </a:solidFill>
                </a:rPr>
                <a:t>you have </a:t>
              </a:r>
              <a:br>
                <a:rPr lang="en-GB" dirty="0">
                  <a:solidFill>
                    <a:schemeClr val="dk1"/>
                  </a:solidFill>
                </a:rPr>
              </a:br>
              <a:r>
                <a:rPr lang="en-GB" dirty="0">
                  <a:solidFill>
                    <a:schemeClr val="dk1"/>
                  </a:solidFill>
                </a:rPr>
                <a:t>done</a:t>
              </a:r>
            </a:p>
          </p:txBody>
        </p:sp>
        <p:pic>
          <p:nvPicPr>
            <p:cNvPr id="21" name="Picture 20">
              <a:extLst>
                <a:ext uri="{FF2B5EF4-FFF2-40B4-BE49-F238E27FC236}">
                  <a16:creationId xmlns:a16="http://schemas.microsoft.com/office/drawing/2014/main" id="{F0397905-2B41-0678-0C0D-9105AEDE7A41}"/>
                </a:ext>
              </a:extLst>
            </p:cNvPr>
            <p:cNvPicPr>
              <a:picLocks noChangeAspect="1"/>
            </p:cNvPicPr>
            <p:nvPr/>
          </p:nvPicPr>
          <p:blipFill>
            <a:blip r:embed="rId6" cstate="screen">
              <a:extLst>
                <a:ext uri="{28A0092B-C50C-407E-A947-70E740481C1C}">
                  <a14:useLocalDpi xmlns:a14="http://schemas.microsoft.com/office/drawing/2010/main"/>
                </a:ext>
              </a:extLst>
            </a:blip>
            <a:srcRect l="-8655" t="-9119" b="-1"/>
            <a:stretch/>
          </p:blipFill>
          <p:spPr>
            <a:xfrm>
              <a:off x="1838836" y="2737811"/>
              <a:ext cx="1113370" cy="932261"/>
            </a:xfrm>
            <a:prstGeom prst="roundRect">
              <a:avLst>
                <a:gd name="adj" fmla="val 15313"/>
              </a:avLst>
            </a:prstGeom>
            <a:noFill/>
            <a:ln>
              <a:noFill/>
            </a:ln>
            <a:effectLst/>
          </p:spPr>
        </p:pic>
      </p:grpSp>
      <p:grpSp>
        <p:nvGrpSpPr>
          <p:cNvPr id="25" name="Group 24">
            <a:extLst>
              <a:ext uri="{FF2B5EF4-FFF2-40B4-BE49-F238E27FC236}">
                <a16:creationId xmlns:a16="http://schemas.microsoft.com/office/drawing/2014/main" id="{22C81655-9D34-4069-FC15-7D413997D308}"/>
              </a:ext>
            </a:extLst>
          </p:cNvPr>
          <p:cNvGrpSpPr/>
          <p:nvPr/>
        </p:nvGrpSpPr>
        <p:grpSpPr>
          <a:xfrm>
            <a:off x="3194439" y="5110146"/>
            <a:ext cx="2454672" cy="1080000"/>
            <a:chOff x="750887" y="2590563"/>
            <a:chExt cx="2454672" cy="1080000"/>
          </a:xfrm>
        </p:grpSpPr>
        <p:sp>
          <p:nvSpPr>
            <p:cNvPr id="26" name="Rectangle: Rounded Corners 4">
              <a:extLst>
                <a:ext uri="{FF2B5EF4-FFF2-40B4-BE49-F238E27FC236}">
                  <a16:creationId xmlns:a16="http://schemas.microsoft.com/office/drawing/2014/main" id="{8D2FCF43-FDAD-9809-9C95-89CAABF0D174}"/>
                </a:ext>
              </a:extLst>
            </p:cNvPr>
            <p:cNvSpPr/>
            <p:nvPr/>
          </p:nvSpPr>
          <p:spPr>
            <a:xfrm>
              <a:off x="750887" y="2590563"/>
              <a:ext cx="2201319"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school</a:t>
              </a:r>
            </a:p>
          </p:txBody>
        </p:sp>
        <p:pic>
          <p:nvPicPr>
            <p:cNvPr id="27" name="Picture 26">
              <a:extLst>
                <a:ext uri="{FF2B5EF4-FFF2-40B4-BE49-F238E27FC236}">
                  <a16:creationId xmlns:a16="http://schemas.microsoft.com/office/drawing/2014/main" id="{7B716FC2-3E42-3D00-3A16-9F6B10390414}"/>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1668293" y="2727308"/>
              <a:ext cx="1537266" cy="732656"/>
            </a:xfrm>
            <a:prstGeom prst="rect">
              <a:avLst/>
            </a:prstGeom>
          </p:spPr>
        </p:pic>
      </p:grpSp>
      <p:grpSp>
        <p:nvGrpSpPr>
          <p:cNvPr id="28" name="Group 27">
            <a:extLst>
              <a:ext uri="{FF2B5EF4-FFF2-40B4-BE49-F238E27FC236}">
                <a16:creationId xmlns:a16="http://schemas.microsoft.com/office/drawing/2014/main" id="{327682EE-5128-1875-8E70-37DAEA3611B4}"/>
              </a:ext>
            </a:extLst>
          </p:cNvPr>
          <p:cNvGrpSpPr/>
          <p:nvPr/>
        </p:nvGrpSpPr>
        <p:grpSpPr>
          <a:xfrm>
            <a:off x="5969737" y="4688644"/>
            <a:ext cx="2273140" cy="1093750"/>
            <a:chOff x="750887" y="2576813"/>
            <a:chExt cx="2273140" cy="1093750"/>
          </a:xfrm>
        </p:grpSpPr>
        <p:sp>
          <p:nvSpPr>
            <p:cNvPr id="29" name="Rectangle: Rounded Corners 4">
              <a:extLst>
                <a:ext uri="{FF2B5EF4-FFF2-40B4-BE49-F238E27FC236}">
                  <a16:creationId xmlns:a16="http://schemas.microsoft.com/office/drawing/2014/main" id="{D731482E-BB86-4C5D-1650-884432E29396}"/>
                </a:ext>
              </a:extLst>
            </p:cNvPr>
            <p:cNvSpPr/>
            <p:nvPr/>
          </p:nvSpPr>
          <p:spPr>
            <a:xfrm>
              <a:off x="750887" y="2590563"/>
              <a:ext cx="2201319"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full </a:t>
              </a:r>
              <a:br>
                <a:rPr lang="en-GB" dirty="0">
                  <a:solidFill>
                    <a:schemeClr val="dk1"/>
                  </a:solidFill>
                </a:rPr>
              </a:br>
              <a:r>
                <a:rPr lang="en-GB" dirty="0">
                  <a:solidFill>
                    <a:schemeClr val="dk1"/>
                  </a:solidFill>
                </a:rPr>
                <a:t>name</a:t>
              </a:r>
            </a:p>
          </p:txBody>
        </p:sp>
        <p:pic>
          <p:nvPicPr>
            <p:cNvPr id="30" name="Picture 29">
              <a:extLst>
                <a:ext uri="{FF2B5EF4-FFF2-40B4-BE49-F238E27FC236}">
                  <a16:creationId xmlns:a16="http://schemas.microsoft.com/office/drawing/2014/main" id="{5924C617-339A-13D9-7B89-3EFE6830D7F6}"/>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1407489" y="2576813"/>
              <a:ext cx="1616538" cy="1093154"/>
            </a:xfrm>
            <a:prstGeom prst="rect">
              <a:avLst/>
            </a:prstGeom>
          </p:spPr>
        </p:pic>
      </p:grpSp>
      <p:grpSp>
        <p:nvGrpSpPr>
          <p:cNvPr id="31" name="Group 30">
            <a:extLst>
              <a:ext uri="{FF2B5EF4-FFF2-40B4-BE49-F238E27FC236}">
                <a16:creationId xmlns:a16="http://schemas.microsoft.com/office/drawing/2014/main" id="{28376E0A-8353-F52C-B077-7BEEDC800B9C}"/>
              </a:ext>
            </a:extLst>
          </p:cNvPr>
          <p:cNvGrpSpPr/>
          <p:nvPr/>
        </p:nvGrpSpPr>
        <p:grpSpPr>
          <a:xfrm>
            <a:off x="748775" y="2810424"/>
            <a:ext cx="2268000" cy="1223402"/>
            <a:chOff x="750887" y="2447161"/>
            <a:chExt cx="2268000" cy="1223402"/>
          </a:xfrm>
        </p:grpSpPr>
        <p:sp>
          <p:nvSpPr>
            <p:cNvPr id="32" name="Rectangle: Rounded Corners 4">
              <a:extLst>
                <a:ext uri="{FF2B5EF4-FFF2-40B4-BE49-F238E27FC236}">
                  <a16:creationId xmlns:a16="http://schemas.microsoft.com/office/drawing/2014/main" id="{077E1680-3D20-2CB6-8553-6A00562393A9}"/>
                </a:ext>
              </a:extLst>
            </p:cNvPr>
            <p:cNvSpPr/>
            <p:nvPr/>
          </p:nvSpPr>
          <p:spPr>
            <a:xfrm>
              <a:off x="750887" y="2590563"/>
              <a:ext cx="2268000"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address</a:t>
              </a:r>
            </a:p>
          </p:txBody>
        </p:sp>
        <p:pic>
          <p:nvPicPr>
            <p:cNvPr id="33" name="Picture 32" descr="A cartoon of a house&#10;&#10;Description automatically generated">
              <a:extLst>
                <a:ext uri="{FF2B5EF4-FFF2-40B4-BE49-F238E27FC236}">
                  <a16:creationId xmlns:a16="http://schemas.microsoft.com/office/drawing/2014/main" id="{30D1E0F6-CA53-0CC7-A3BB-E39176FF1FB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12802" y="2447161"/>
              <a:ext cx="761025" cy="1124821"/>
            </a:xfrm>
            <a:prstGeom prst="rect">
              <a:avLst/>
            </a:prstGeom>
          </p:spPr>
        </p:pic>
      </p:grpSp>
      <p:grpSp>
        <p:nvGrpSpPr>
          <p:cNvPr id="34" name="Group 33">
            <a:extLst>
              <a:ext uri="{FF2B5EF4-FFF2-40B4-BE49-F238E27FC236}">
                <a16:creationId xmlns:a16="http://schemas.microsoft.com/office/drawing/2014/main" id="{DF691C15-E6F8-2FEF-1669-4D18940C9B7A}"/>
              </a:ext>
            </a:extLst>
          </p:cNvPr>
          <p:cNvGrpSpPr/>
          <p:nvPr/>
        </p:nvGrpSpPr>
        <p:grpSpPr>
          <a:xfrm>
            <a:off x="6036553" y="2947075"/>
            <a:ext cx="2268000" cy="1186013"/>
            <a:chOff x="750887" y="2484550"/>
            <a:chExt cx="2268000" cy="1186013"/>
          </a:xfrm>
        </p:grpSpPr>
        <p:sp>
          <p:nvSpPr>
            <p:cNvPr id="35" name="Rectangle: Rounded Corners 4">
              <a:extLst>
                <a:ext uri="{FF2B5EF4-FFF2-40B4-BE49-F238E27FC236}">
                  <a16:creationId xmlns:a16="http://schemas.microsoft.com/office/drawing/2014/main" id="{B5CA1E55-E250-05CA-D60E-70C410C32EA8}"/>
                </a:ext>
              </a:extLst>
            </p:cNvPr>
            <p:cNvSpPr/>
            <p:nvPr/>
          </p:nvSpPr>
          <p:spPr>
            <a:xfrm>
              <a:off x="750887" y="2590563"/>
              <a:ext cx="2268000"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password</a:t>
              </a:r>
            </a:p>
          </p:txBody>
        </p:sp>
        <p:pic>
          <p:nvPicPr>
            <p:cNvPr id="36" name="Picture 35">
              <a:extLst>
                <a:ext uri="{FF2B5EF4-FFF2-40B4-BE49-F238E27FC236}">
                  <a16:creationId xmlns:a16="http://schemas.microsoft.com/office/drawing/2014/main" id="{70F46299-21E6-8A06-9148-2B21982EF6DB}"/>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976659" y="2484550"/>
              <a:ext cx="948857" cy="1080000"/>
            </a:xfrm>
            <a:prstGeom prst="rect">
              <a:avLst/>
            </a:prstGeom>
          </p:spPr>
        </p:pic>
      </p:grpSp>
      <p:grpSp>
        <p:nvGrpSpPr>
          <p:cNvPr id="37" name="Group 36">
            <a:extLst>
              <a:ext uri="{FF2B5EF4-FFF2-40B4-BE49-F238E27FC236}">
                <a16:creationId xmlns:a16="http://schemas.microsoft.com/office/drawing/2014/main" id="{20058516-56E5-4679-538D-A501CAC7CD69}"/>
              </a:ext>
            </a:extLst>
          </p:cNvPr>
          <p:cNvGrpSpPr/>
          <p:nvPr/>
        </p:nvGrpSpPr>
        <p:grpSpPr>
          <a:xfrm>
            <a:off x="748775" y="4463874"/>
            <a:ext cx="2201319" cy="1202034"/>
            <a:chOff x="750887" y="2468529"/>
            <a:chExt cx="2201319" cy="1202034"/>
          </a:xfrm>
        </p:grpSpPr>
        <p:sp>
          <p:nvSpPr>
            <p:cNvPr id="38" name="Rectangle: Rounded Corners 4">
              <a:extLst>
                <a:ext uri="{FF2B5EF4-FFF2-40B4-BE49-F238E27FC236}">
                  <a16:creationId xmlns:a16="http://schemas.microsoft.com/office/drawing/2014/main" id="{EA77120F-0C2E-BE2D-3295-ED94FB848CFB}"/>
                </a:ext>
              </a:extLst>
            </p:cNvPr>
            <p:cNvSpPr/>
            <p:nvPr/>
          </p:nvSpPr>
          <p:spPr>
            <a:xfrm>
              <a:off x="750887" y="2590563"/>
              <a:ext cx="2201319"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birthday</a:t>
              </a:r>
            </a:p>
          </p:txBody>
        </p:sp>
        <p:pic>
          <p:nvPicPr>
            <p:cNvPr id="39" name="Picture 38">
              <a:extLst>
                <a:ext uri="{FF2B5EF4-FFF2-40B4-BE49-F238E27FC236}">
                  <a16:creationId xmlns:a16="http://schemas.microsoft.com/office/drawing/2014/main" id="{0E341705-EEFF-9202-1FB0-19AA80058B2C}"/>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867769" y="2468529"/>
              <a:ext cx="1006058" cy="974632"/>
            </a:xfrm>
            <a:prstGeom prst="rect">
              <a:avLst/>
            </a:prstGeom>
          </p:spPr>
        </p:pic>
      </p:grpSp>
      <p:grpSp>
        <p:nvGrpSpPr>
          <p:cNvPr id="40" name="Group 39">
            <a:extLst>
              <a:ext uri="{FF2B5EF4-FFF2-40B4-BE49-F238E27FC236}">
                <a16:creationId xmlns:a16="http://schemas.microsoft.com/office/drawing/2014/main" id="{DBDD3B28-825B-7F70-5A9C-27C948791CBB}"/>
              </a:ext>
            </a:extLst>
          </p:cNvPr>
          <p:cNvGrpSpPr/>
          <p:nvPr/>
        </p:nvGrpSpPr>
        <p:grpSpPr>
          <a:xfrm>
            <a:off x="3199202" y="5111228"/>
            <a:ext cx="2454672" cy="1080000"/>
            <a:chOff x="750887" y="2590563"/>
            <a:chExt cx="2454672" cy="1080000"/>
          </a:xfrm>
        </p:grpSpPr>
        <p:sp>
          <p:nvSpPr>
            <p:cNvPr id="41" name="Rectangle: Rounded Corners 4">
              <a:extLst>
                <a:ext uri="{FF2B5EF4-FFF2-40B4-BE49-F238E27FC236}">
                  <a16:creationId xmlns:a16="http://schemas.microsoft.com/office/drawing/2014/main" id="{DD5888AC-E799-8BEC-E09F-135B71C562B5}"/>
                </a:ext>
              </a:extLst>
            </p:cNvPr>
            <p:cNvSpPr/>
            <p:nvPr/>
          </p:nvSpPr>
          <p:spPr>
            <a:xfrm>
              <a:off x="750887" y="2590563"/>
              <a:ext cx="2201319"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school</a:t>
              </a:r>
            </a:p>
          </p:txBody>
        </p:sp>
        <p:pic>
          <p:nvPicPr>
            <p:cNvPr id="42" name="Picture 41">
              <a:extLst>
                <a:ext uri="{FF2B5EF4-FFF2-40B4-BE49-F238E27FC236}">
                  <a16:creationId xmlns:a16="http://schemas.microsoft.com/office/drawing/2014/main" id="{BB75B11F-EE17-9E83-A681-52DFA456BCE5}"/>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1668293" y="2727308"/>
              <a:ext cx="1537266" cy="732656"/>
            </a:xfrm>
            <a:prstGeom prst="rect">
              <a:avLst/>
            </a:prstGeom>
          </p:spPr>
        </p:pic>
      </p:grpSp>
      <p:grpSp>
        <p:nvGrpSpPr>
          <p:cNvPr id="43" name="Group 42">
            <a:extLst>
              <a:ext uri="{FF2B5EF4-FFF2-40B4-BE49-F238E27FC236}">
                <a16:creationId xmlns:a16="http://schemas.microsoft.com/office/drawing/2014/main" id="{5871C94E-88F2-7531-F3D5-28F9EF607AA5}"/>
              </a:ext>
            </a:extLst>
          </p:cNvPr>
          <p:cNvGrpSpPr/>
          <p:nvPr/>
        </p:nvGrpSpPr>
        <p:grpSpPr>
          <a:xfrm>
            <a:off x="5967625" y="4689726"/>
            <a:ext cx="2273140" cy="1093750"/>
            <a:chOff x="750887" y="2576813"/>
            <a:chExt cx="2273140" cy="1093750"/>
          </a:xfrm>
        </p:grpSpPr>
        <p:sp>
          <p:nvSpPr>
            <p:cNvPr id="44" name="Rectangle: Rounded Corners 4">
              <a:extLst>
                <a:ext uri="{FF2B5EF4-FFF2-40B4-BE49-F238E27FC236}">
                  <a16:creationId xmlns:a16="http://schemas.microsoft.com/office/drawing/2014/main" id="{BBA7D526-0399-24FF-6438-A9F466996091}"/>
                </a:ext>
              </a:extLst>
            </p:cNvPr>
            <p:cNvSpPr/>
            <p:nvPr/>
          </p:nvSpPr>
          <p:spPr>
            <a:xfrm>
              <a:off x="750887" y="2590563"/>
              <a:ext cx="2201319"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full </a:t>
              </a:r>
              <a:br>
                <a:rPr lang="en-GB" dirty="0">
                  <a:solidFill>
                    <a:schemeClr val="dk1"/>
                  </a:solidFill>
                </a:rPr>
              </a:br>
              <a:r>
                <a:rPr lang="en-GB" dirty="0">
                  <a:solidFill>
                    <a:schemeClr val="dk1"/>
                  </a:solidFill>
                </a:rPr>
                <a:t>name</a:t>
              </a:r>
            </a:p>
          </p:txBody>
        </p:sp>
        <p:pic>
          <p:nvPicPr>
            <p:cNvPr id="45" name="Picture 44">
              <a:extLst>
                <a:ext uri="{FF2B5EF4-FFF2-40B4-BE49-F238E27FC236}">
                  <a16:creationId xmlns:a16="http://schemas.microsoft.com/office/drawing/2014/main" id="{57C94396-6E4C-AC53-A757-705E9F05187B}"/>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1407489" y="2576813"/>
              <a:ext cx="1616538" cy="1093154"/>
            </a:xfrm>
            <a:prstGeom prst="rect">
              <a:avLst/>
            </a:prstGeom>
          </p:spPr>
        </p:pic>
      </p:grpSp>
    </p:spTree>
    <p:extLst>
      <p:ext uri="{BB962C8B-B14F-4D97-AF65-F5344CB8AC3E}">
        <p14:creationId xmlns:p14="http://schemas.microsoft.com/office/powerpoint/2010/main" val="218006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p:tgtEl>
                                          <p:spTgt spid="9"/>
                                        </p:tgtEl>
                                        <p:attrNameLst>
                                          <p:attrName>ppt_y</p:attrName>
                                        </p:attrNameLst>
                                      </p:cBhvr>
                                      <p:tavLst>
                                        <p:tav tm="0">
                                          <p:val>
                                            <p:strVal val="#ppt_y+#ppt_h*1.125000"/>
                                          </p:val>
                                        </p:tav>
                                        <p:tav tm="100000">
                                          <p:val>
                                            <p:strVal val="#ppt_y"/>
                                          </p:val>
                                        </p:tav>
                                      </p:tavLst>
                                    </p:anim>
                                    <p:animEffect transition="in" filter="wipe(up)">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p:tgtEl>
                                          <p:spTgt spid="13"/>
                                        </p:tgtEl>
                                        <p:attrNameLst>
                                          <p:attrName>ppt_y</p:attrName>
                                        </p:attrNameLst>
                                      </p:cBhvr>
                                      <p:tavLst>
                                        <p:tav tm="0">
                                          <p:val>
                                            <p:strVal val="#ppt_y+#ppt_h*1.125000"/>
                                          </p:val>
                                        </p:tav>
                                        <p:tav tm="100000">
                                          <p:val>
                                            <p:strVal val="#ppt_y"/>
                                          </p:val>
                                        </p:tav>
                                      </p:tavLst>
                                    </p:anim>
                                    <p:animEffect transition="in" filter="wipe(up)">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nodeType="click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ppt_y</p:attrName>
                                        </p:attrNameLst>
                                      </p:cBhvr>
                                      <p:tavLst>
                                        <p:tav tm="0">
                                          <p:val>
                                            <p:strVal val="#ppt_y+#ppt_h*1.125000"/>
                                          </p:val>
                                        </p:tav>
                                        <p:tav tm="100000">
                                          <p:val>
                                            <p:strVal val="#ppt_y"/>
                                          </p:val>
                                        </p:tav>
                                      </p:tavLst>
                                    </p:anim>
                                    <p:animEffect transition="in" filter="wipe(up)">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nodeType="click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p:tgtEl>
                                          <p:spTgt spid="25"/>
                                        </p:tgtEl>
                                        <p:attrNameLst>
                                          <p:attrName>ppt_y</p:attrName>
                                        </p:attrNameLst>
                                      </p:cBhvr>
                                      <p:tavLst>
                                        <p:tav tm="0">
                                          <p:val>
                                            <p:strVal val="#ppt_y+#ppt_h*1.125000"/>
                                          </p:val>
                                        </p:tav>
                                        <p:tav tm="100000">
                                          <p:val>
                                            <p:strVal val="#ppt_y"/>
                                          </p:val>
                                        </p:tav>
                                      </p:tavLst>
                                    </p:anim>
                                    <p:animEffect transition="in" filter="wipe(up)">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4" fill="hold" nodeType="click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p:tgtEl>
                                          <p:spTgt spid="28"/>
                                        </p:tgtEl>
                                        <p:attrNameLst>
                                          <p:attrName>ppt_y</p:attrName>
                                        </p:attrNameLst>
                                      </p:cBhvr>
                                      <p:tavLst>
                                        <p:tav tm="0">
                                          <p:val>
                                            <p:strVal val="#ppt_y+#ppt_h*1.125000"/>
                                          </p:val>
                                        </p:tav>
                                        <p:tav tm="100000">
                                          <p:val>
                                            <p:strVal val="#ppt_y"/>
                                          </p:val>
                                        </p:tav>
                                      </p:tavLst>
                                    </p:anim>
                                    <p:animEffect transition="in" filter="wipe(up)">
                                      <p:cBhvr>
                                        <p:cTn id="49" dur="500"/>
                                        <p:tgtEl>
                                          <p:spTgt spid="2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nodeType="with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par>
                                <p:cTn id="58" presetID="10" presetClass="entr" presetSubtype="0" fill="hold"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childTnLst>
                                </p:cTn>
                              </p:par>
                              <p:par>
                                <p:cTn id="61" presetID="10" presetClass="entr" presetSubtype="0" fill="hold" nodeType="with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par>
                                <p:cTn id="64" presetID="10" presetClass="entr" presetSubtype="0" fill="hold" nodeType="with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2704454" y="2182918"/>
            <a:ext cx="5683895" cy="839312"/>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tx1"/>
                </a:solidFill>
              </a:rPr>
              <a:t>Just like in the real world, the Internet has both nice and </a:t>
            </a:r>
            <a:r>
              <a:rPr lang="en-US" dirty="0">
                <a:solidFill>
                  <a:schemeClr val="tx1"/>
                </a:solidFill>
              </a:rPr>
              <a:t>unkind</a:t>
            </a:r>
            <a:r>
              <a:rPr lang="en-GB" dirty="0">
                <a:solidFill>
                  <a:schemeClr val="tx1"/>
                </a:solidFill>
              </a:rPr>
              <a:t> people using it.</a:t>
            </a:r>
          </a:p>
        </p:txBody>
      </p:sp>
      <p:sp>
        <p:nvSpPr>
          <p:cNvPr id="7" name="Rectangle: Rounded Corners 6"/>
          <p:cNvSpPr/>
          <p:nvPr/>
        </p:nvSpPr>
        <p:spPr>
          <a:xfrm>
            <a:off x="2704454" y="3176440"/>
            <a:ext cx="5683895" cy="1120129"/>
          </a:xfrm>
          <a:prstGeom prst="roundRect">
            <a:avLst>
              <a:gd name="adj" fmla="val 1179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Some people might pretend to be someone else or offer fake things to trick you into giving them money or personal information. This is called a </a:t>
            </a:r>
            <a:r>
              <a:rPr lang="en-GB" b="1" dirty="0">
                <a:solidFill>
                  <a:schemeClr val="dk1"/>
                </a:solidFill>
              </a:rPr>
              <a:t>scam.</a:t>
            </a:r>
          </a:p>
        </p:txBody>
      </p:sp>
      <p:sp>
        <p:nvSpPr>
          <p:cNvPr id="4" name="Rounded Rectangle 3">
            <a:extLst>
              <a:ext uri="{FF2B5EF4-FFF2-40B4-BE49-F238E27FC236}">
                <a16:creationId xmlns:a16="http://schemas.microsoft.com/office/drawing/2014/main" id="{CF0F4C74-D6EA-45BB-A98B-DB6EF93B5518}"/>
              </a:ext>
            </a:extLst>
          </p:cNvPr>
          <p:cNvSpPr/>
          <p:nvPr/>
        </p:nvSpPr>
        <p:spPr>
          <a:xfrm>
            <a:off x="750885" y="1552047"/>
            <a:ext cx="7638105" cy="547779"/>
          </a:xfrm>
          <a:prstGeom prst="roundRect">
            <a:avLst/>
          </a:prstGeom>
          <a:ln w="28575">
            <a:solidFill>
              <a:srgbClr val="FFE863"/>
            </a:solidFill>
          </a:ln>
        </p:spPr>
        <p:txBody>
          <a:bodyPr wrap="square" lIns="108000" tIns="108000" rIns="108000" bIns="108000">
            <a:spAutoFit/>
          </a:bodyPr>
          <a:lstStyle/>
          <a:p>
            <a:pPr algn="ctr">
              <a:lnSpc>
                <a:spcPct val="100000"/>
              </a:lnSpc>
              <a:spcBef>
                <a:spcPct val="0"/>
              </a:spcBef>
              <a:buFontTx/>
              <a:buNone/>
            </a:pPr>
            <a:r>
              <a:rPr lang="en-GB" altLang="en-US" dirty="0"/>
              <a:t>Here are some important things to remember when you are online.</a:t>
            </a:r>
          </a:p>
        </p:txBody>
      </p:sp>
      <p:sp>
        <p:nvSpPr>
          <p:cNvPr id="8" name="Rectangle 7">
            <a:extLst>
              <a:ext uri="{FF2B5EF4-FFF2-40B4-BE49-F238E27FC236}">
                <a16:creationId xmlns:a16="http://schemas.microsoft.com/office/drawing/2014/main" id="{72881FCA-1E20-0902-5079-9DB18DC807FF}"/>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9" name="Title 1">
            <a:extLst>
              <a:ext uri="{FF2B5EF4-FFF2-40B4-BE49-F238E27FC236}">
                <a16:creationId xmlns:a16="http://schemas.microsoft.com/office/drawing/2014/main" id="{78F52CE7-E7A8-35DA-EA50-E84E4A4AC53E}"/>
              </a:ext>
            </a:extLst>
          </p:cNvPr>
          <p:cNvSpPr txBox="1">
            <a:spLocks/>
          </p:cNvSpPr>
          <p:nvPr/>
        </p:nvSpPr>
        <p:spPr>
          <a:xfrm>
            <a:off x="645318"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Stay Safe Online</a:t>
            </a:r>
            <a:endParaRPr lang="en-US" sz="3600" dirty="0">
              <a:solidFill>
                <a:schemeClr val="tx1"/>
              </a:solidFill>
              <a:latin typeface="+mn-lt"/>
            </a:endParaRPr>
          </a:p>
        </p:txBody>
      </p:sp>
      <p:pic>
        <p:nvPicPr>
          <p:cNvPr id="11" name="Picture 10">
            <a:extLst>
              <a:ext uri="{FF2B5EF4-FFF2-40B4-BE49-F238E27FC236}">
                <a16:creationId xmlns:a16="http://schemas.microsoft.com/office/drawing/2014/main" id="{761A47AA-5845-A6C1-9779-F5C751BBE8C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956" b="-3956"/>
          <a:stretch/>
        </p:blipFill>
        <p:spPr>
          <a:xfrm>
            <a:off x="580694" y="2162446"/>
            <a:ext cx="2123761" cy="4409637"/>
          </a:xfrm>
          <a:prstGeom prst="rect">
            <a:avLst/>
          </a:prstGeom>
        </p:spPr>
      </p:pic>
      <p:sp>
        <p:nvSpPr>
          <p:cNvPr id="2" name="Rectangle: Rounded Corners 6">
            <a:extLst>
              <a:ext uri="{FF2B5EF4-FFF2-40B4-BE49-F238E27FC236}">
                <a16:creationId xmlns:a16="http://schemas.microsoft.com/office/drawing/2014/main" id="{13FC1698-6C22-FF9D-FE41-6449565CB639}"/>
              </a:ext>
            </a:extLst>
          </p:cNvPr>
          <p:cNvSpPr/>
          <p:nvPr/>
        </p:nvSpPr>
        <p:spPr>
          <a:xfrm>
            <a:off x="2704454" y="4450779"/>
            <a:ext cx="5683895" cy="824378"/>
          </a:xfrm>
          <a:prstGeom prst="roundRect">
            <a:avLst>
              <a:gd name="adj" fmla="val 1179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People who try to trick others into giving them money or personal information are called scammers.</a:t>
            </a:r>
          </a:p>
        </p:txBody>
      </p:sp>
      <p:sp>
        <p:nvSpPr>
          <p:cNvPr id="3" name="Rectangle: Rounded Corners 6">
            <a:extLst>
              <a:ext uri="{FF2B5EF4-FFF2-40B4-BE49-F238E27FC236}">
                <a16:creationId xmlns:a16="http://schemas.microsoft.com/office/drawing/2014/main" id="{74DA8DA2-236F-ABC2-736B-3543658AC727}"/>
              </a:ext>
            </a:extLst>
          </p:cNvPr>
          <p:cNvSpPr/>
          <p:nvPr/>
        </p:nvSpPr>
        <p:spPr>
          <a:xfrm>
            <a:off x="2704454" y="5429366"/>
            <a:ext cx="5683895" cy="824378"/>
          </a:xfrm>
          <a:prstGeom prst="roundRect">
            <a:avLst>
              <a:gd name="adj" fmla="val 1179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Online scams can be tricky to spot so it is important to stay alert when you are online.</a:t>
            </a:r>
            <a:endParaRPr lang="en-GB" sz="1600" dirty="0">
              <a:solidFill>
                <a:schemeClr val="dk1"/>
              </a:solidFill>
            </a:endParaRPr>
          </a:p>
        </p:txBody>
      </p:sp>
    </p:spTree>
    <p:extLst>
      <p:ext uri="{BB962C8B-B14F-4D97-AF65-F5344CB8AC3E}">
        <p14:creationId xmlns:p14="http://schemas.microsoft.com/office/powerpoint/2010/main" val="344510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ppt_y</p:attrName>
                                        </p:attrNameLst>
                                      </p:cBhvr>
                                      <p:tavLst>
                                        <p:tav tm="0">
                                          <p:val>
                                            <p:strVal val="#ppt_y-#ppt_h*1.125000"/>
                                          </p:val>
                                        </p:tav>
                                        <p:tav tm="100000">
                                          <p:val>
                                            <p:strVal val="#ppt_y"/>
                                          </p:val>
                                        </p:tav>
                                      </p:tavLst>
                                    </p:anim>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ppt_y</p:attrName>
                                        </p:attrNameLst>
                                      </p:cBhvr>
                                      <p:tavLst>
                                        <p:tav tm="0">
                                          <p:val>
                                            <p:strVal val="#ppt_y-#ppt_h*1.125000"/>
                                          </p:val>
                                        </p:tav>
                                        <p:tav tm="100000">
                                          <p:val>
                                            <p:strVal val="#ppt_y"/>
                                          </p:val>
                                        </p:tav>
                                      </p:tavLst>
                                    </p:anim>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p:tgtEl>
                                          <p:spTgt spid="2"/>
                                        </p:tgtEl>
                                        <p:attrNameLst>
                                          <p:attrName>ppt_y</p:attrName>
                                        </p:attrNameLst>
                                      </p:cBhvr>
                                      <p:tavLst>
                                        <p:tav tm="0">
                                          <p:val>
                                            <p:strVal val="#ppt_y+#ppt_h*1.125000"/>
                                          </p:val>
                                        </p:tav>
                                        <p:tav tm="100000">
                                          <p:val>
                                            <p:strVal val="#ppt_y"/>
                                          </p:val>
                                        </p:tav>
                                      </p:tavLst>
                                    </p:anim>
                                    <p:animEffect transition="in" filter="wipe(up)">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p:tgtEl>
                                          <p:spTgt spid="3"/>
                                        </p:tgtEl>
                                        <p:attrNameLst>
                                          <p:attrName>ppt_y</p:attrName>
                                        </p:attrNameLst>
                                      </p:cBhvr>
                                      <p:tavLst>
                                        <p:tav tm="0">
                                          <p:val>
                                            <p:strVal val="#ppt_y+#ppt_h*1.125000"/>
                                          </p:val>
                                        </p:tav>
                                        <p:tav tm="100000">
                                          <p:val>
                                            <p:strVal val="#ppt_y"/>
                                          </p:val>
                                        </p:tav>
                                      </p:tavLst>
                                    </p:anim>
                                    <p:animEffect transition="in" filter="wipe(up)">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650" y="1642487"/>
            <a:ext cx="3816350" cy="4457679"/>
          </a:xfrm>
          <a:prstGeom prst="roundRect">
            <a:avLst>
              <a:gd name="adj" fmla="val 5564"/>
            </a:avLst>
          </a:prstGeom>
          <a:noFill/>
          <a:ln w="28575">
            <a:solidFill>
              <a:srgbClr val="FFE863"/>
            </a:solidFill>
          </a:ln>
        </p:spPr>
        <p:txBody>
          <a:bodyPr wrap="square" lIns="108000" tIns="108000" rIns="108000" bIns="108000" rtlCol="0">
            <a:spAutoFit/>
          </a:bodyPr>
          <a:lstStyle/>
          <a:p>
            <a:pPr marL="285750" indent="-285750">
              <a:buClr>
                <a:srgbClr val="47B1E5"/>
              </a:buClr>
              <a:buSzPct val="130000"/>
              <a:buFont typeface="Arial" panose="020B0604020202020204" pitchFamily="34" charset="0"/>
              <a:buChar char="•"/>
            </a:pPr>
            <a:r>
              <a:rPr lang="en-GB" dirty="0"/>
              <a:t>Remember, anyone can use and add things to the Internet. This means that we can’t always trust what we see on it.</a:t>
            </a:r>
          </a:p>
          <a:p>
            <a:pPr marL="285750" indent="-285750">
              <a:buClr>
                <a:srgbClr val="47B1E5"/>
              </a:buClr>
              <a:buSzPct val="130000"/>
              <a:buFont typeface="Arial" panose="020B0604020202020204" pitchFamily="34" charset="0"/>
              <a:buChar char="•"/>
            </a:pPr>
            <a:endParaRPr lang="en-GB" dirty="0"/>
          </a:p>
          <a:p>
            <a:pPr marL="285750" indent="-285750">
              <a:buClr>
                <a:srgbClr val="47B1E5"/>
              </a:buClr>
              <a:buSzPct val="130000"/>
              <a:buFont typeface="Arial" panose="020B0604020202020204" pitchFamily="34" charset="0"/>
              <a:buChar char="•"/>
            </a:pPr>
            <a:r>
              <a:rPr lang="en-GB" dirty="0"/>
              <a:t>We can’t always trust that people who want to talk to us on the Internet are </a:t>
            </a:r>
            <a:r>
              <a:rPr lang="en-US" dirty="0"/>
              <a:t>trustworthy</a:t>
            </a:r>
            <a:r>
              <a:rPr lang="en-GB" dirty="0"/>
              <a:t>.</a:t>
            </a:r>
          </a:p>
          <a:p>
            <a:pPr marL="285750" indent="-285750">
              <a:buClr>
                <a:srgbClr val="47B1E5"/>
              </a:buClr>
              <a:buSzPct val="130000"/>
              <a:buFont typeface="Arial" panose="020B0604020202020204" pitchFamily="34" charset="0"/>
              <a:buChar char="•"/>
            </a:pPr>
            <a:endParaRPr lang="en-GB" dirty="0"/>
          </a:p>
          <a:p>
            <a:pPr marL="285750" indent="-285750">
              <a:buClr>
                <a:srgbClr val="47B1E5"/>
              </a:buClr>
              <a:buSzPct val="130000"/>
              <a:buFont typeface="Arial" panose="020B0604020202020204" pitchFamily="34" charset="0"/>
              <a:buChar char="•"/>
            </a:pPr>
            <a:r>
              <a:rPr lang="en-GB" dirty="0"/>
              <a:t>We can’t always trust the websites on the Internet. Some may have viruses that can stop our computers from working properly!</a:t>
            </a:r>
          </a:p>
        </p:txBody>
      </p:sp>
      <p:sp>
        <p:nvSpPr>
          <p:cNvPr id="4" name="Rectangle: Rounded Corners 3"/>
          <p:cNvSpPr/>
          <p:nvPr/>
        </p:nvSpPr>
        <p:spPr>
          <a:xfrm>
            <a:off x="5245021" y="1756664"/>
            <a:ext cx="2738280" cy="881630"/>
          </a:xfrm>
          <a:prstGeom prst="roundRect">
            <a:avLst>
              <a:gd name="adj" fmla="val 10545"/>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nSpc>
                <a:spcPct val="115000"/>
              </a:lnSpc>
              <a:spcBef>
                <a:spcPts val="1200"/>
              </a:spcBef>
              <a:buClr>
                <a:schemeClr val="dk1"/>
              </a:buClr>
              <a:buSzPts val="1100"/>
            </a:pPr>
            <a:r>
              <a:rPr lang="en-GB" dirty="0">
                <a:solidFill>
                  <a:schemeClr val="dk1"/>
                </a:solidFill>
              </a:rPr>
              <a:t>So, how can we spot a scam online?</a:t>
            </a:r>
          </a:p>
        </p:txBody>
      </p:sp>
      <p:sp>
        <p:nvSpPr>
          <p:cNvPr id="6" name="Rectangle 5">
            <a:extLst>
              <a:ext uri="{FF2B5EF4-FFF2-40B4-BE49-F238E27FC236}">
                <a16:creationId xmlns:a16="http://schemas.microsoft.com/office/drawing/2014/main" id="{30920025-8078-212F-A0FF-E8B95027E7E9}"/>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7" name="Title 1">
            <a:extLst>
              <a:ext uri="{FF2B5EF4-FFF2-40B4-BE49-F238E27FC236}">
                <a16:creationId xmlns:a16="http://schemas.microsoft.com/office/drawing/2014/main" id="{DA1631AD-3721-C510-44D2-809D3D5CC0A2}"/>
              </a:ext>
            </a:extLst>
          </p:cNvPr>
          <p:cNvSpPr txBox="1">
            <a:spLocks/>
          </p:cNvSpPr>
          <p:nvPr/>
        </p:nvSpPr>
        <p:spPr>
          <a:xfrm>
            <a:off x="645318"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Stay Safe Online</a:t>
            </a:r>
            <a:endParaRPr lang="en-US" sz="3600" dirty="0">
              <a:solidFill>
                <a:schemeClr val="tx1"/>
              </a:solidFill>
              <a:latin typeface="+mn-lt"/>
            </a:endParaRPr>
          </a:p>
        </p:txBody>
      </p:sp>
      <p:grpSp>
        <p:nvGrpSpPr>
          <p:cNvPr id="10" name="Group 9">
            <a:extLst>
              <a:ext uri="{FF2B5EF4-FFF2-40B4-BE49-F238E27FC236}">
                <a16:creationId xmlns:a16="http://schemas.microsoft.com/office/drawing/2014/main" id="{87EAA96F-75BC-6F9A-BDFC-B812EB121D94}"/>
              </a:ext>
            </a:extLst>
          </p:cNvPr>
          <p:cNvGrpSpPr/>
          <p:nvPr/>
        </p:nvGrpSpPr>
        <p:grpSpPr>
          <a:xfrm>
            <a:off x="4517883" y="3068436"/>
            <a:ext cx="3870467" cy="3246044"/>
            <a:chOff x="4416888" y="2916027"/>
            <a:chExt cx="3971462" cy="3330745"/>
          </a:xfrm>
        </p:grpSpPr>
        <p:sp>
          <p:nvSpPr>
            <p:cNvPr id="11" name="Oval 10">
              <a:extLst>
                <a:ext uri="{FF2B5EF4-FFF2-40B4-BE49-F238E27FC236}">
                  <a16:creationId xmlns:a16="http://schemas.microsoft.com/office/drawing/2014/main" id="{322B323A-E3DF-6736-2276-6D8D67CD9CD4}"/>
                </a:ext>
              </a:extLst>
            </p:cNvPr>
            <p:cNvSpPr/>
            <p:nvPr/>
          </p:nvSpPr>
          <p:spPr>
            <a:xfrm>
              <a:off x="4902493" y="2916027"/>
              <a:ext cx="3330745" cy="3330745"/>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pic>
          <p:nvPicPr>
            <p:cNvPr id="12" name="Picture 11">
              <a:extLst>
                <a:ext uri="{FF2B5EF4-FFF2-40B4-BE49-F238E27FC236}">
                  <a16:creationId xmlns:a16="http://schemas.microsoft.com/office/drawing/2014/main" id="{F4ACF983-FB35-F0D7-F858-532FBB531B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6" r="-26"/>
            <a:stretch/>
          </p:blipFill>
          <p:spPr>
            <a:xfrm>
              <a:off x="4416888" y="3496610"/>
              <a:ext cx="3971462" cy="2540881"/>
            </a:xfrm>
            <a:prstGeom prst="rect">
              <a:avLst/>
            </a:prstGeom>
          </p:spPr>
        </p:pic>
      </p:grpSp>
    </p:spTree>
    <p:extLst>
      <p:ext uri="{BB962C8B-B14F-4D97-AF65-F5344CB8AC3E}">
        <p14:creationId xmlns:p14="http://schemas.microsoft.com/office/powerpoint/2010/main" val="254288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E706CC3-3C75-DF5A-3DA3-0DCEF46A6766}"/>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85D6224B-1168-0D71-9F9B-2B63E5B174C1}"/>
              </a:ext>
            </a:extLst>
          </p:cNvPr>
          <p:cNvSpPr txBox="1">
            <a:spLocks/>
          </p:cNvSpPr>
          <p:nvPr/>
        </p:nvSpPr>
        <p:spPr>
          <a:xfrm>
            <a:off x="750885" y="563311"/>
            <a:ext cx="76374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Spotting Online Scams</a:t>
            </a:r>
            <a:endParaRPr lang="en-US" sz="3600" dirty="0">
              <a:solidFill>
                <a:schemeClr val="tx1"/>
              </a:solidFill>
              <a:latin typeface="+mn-lt"/>
            </a:endParaRPr>
          </a:p>
        </p:txBody>
      </p:sp>
      <p:sp>
        <p:nvSpPr>
          <p:cNvPr id="5" name="Rectangle: Rounded Corners 21">
            <a:extLst>
              <a:ext uri="{FF2B5EF4-FFF2-40B4-BE49-F238E27FC236}">
                <a16:creationId xmlns:a16="http://schemas.microsoft.com/office/drawing/2014/main" id="{71C4BDA4-EF5B-C1D2-7D5E-5D3D71B8F20F}"/>
              </a:ext>
            </a:extLst>
          </p:cNvPr>
          <p:cNvSpPr/>
          <p:nvPr/>
        </p:nvSpPr>
        <p:spPr>
          <a:xfrm>
            <a:off x="1128275" y="2425870"/>
            <a:ext cx="6887449" cy="816910"/>
          </a:xfrm>
          <a:prstGeom prst="roundRect">
            <a:avLst>
              <a:gd name="adj" fmla="val 10472"/>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err="1">
                <a:solidFill>
                  <a:schemeClr val="tx1"/>
                </a:solidFill>
              </a:rPr>
              <a:t>omething</a:t>
            </a:r>
            <a:r>
              <a:rPr lang="en-GB" dirty="0">
                <a:solidFill>
                  <a:schemeClr val="tx1"/>
                </a:solidFill>
              </a:rPr>
              <a:t> seems too good to be true. Have you won a competition that you didn't enter? </a:t>
            </a:r>
          </a:p>
        </p:txBody>
      </p:sp>
      <p:sp>
        <p:nvSpPr>
          <p:cNvPr id="6" name="Rectangle: Rounded Corners 22">
            <a:extLst>
              <a:ext uri="{FF2B5EF4-FFF2-40B4-BE49-F238E27FC236}">
                <a16:creationId xmlns:a16="http://schemas.microsoft.com/office/drawing/2014/main" id="{D411F685-AC1F-9819-6C78-99472E6548CE}"/>
              </a:ext>
            </a:extLst>
          </p:cNvPr>
          <p:cNvSpPr/>
          <p:nvPr/>
        </p:nvSpPr>
        <p:spPr>
          <a:xfrm>
            <a:off x="1128275" y="3349713"/>
            <a:ext cx="6887449" cy="824378"/>
          </a:xfrm>
          <a:prstGeom prst="roundRect">
            <a:avLst>
              <a:gd name="adj" fmla="val 12242"/>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err="1">
                <a:solidFill>
                  <a:schemeClr val="dk1"/>
                </a:solidFill>
              </a:rPr>
              <a:t>ontact</a:t>
            </a:r>
            <a:r>
              <a:rPr lang="en-GB" dirty="0">
                <a:solidFill>
                  <a:schemeClr val="dk1"/>
                </a:solidFill>
              </a:rPr>
              <a:t> you weren’t expecting. Have you received a message from someone you don’t know?</a:t>
            </a:r>
          </a:p>
        </p:txBody>
      </p:sp>
      <p:sp>
        <p:nvSpPr>
          <p:cNvPr id="7" name="Rectangle: Rounded Corners 23">
            <a:extLst>
              <a:ext uri="{FF2B5EF4-FFF2-40B4-BE49-F238E27FC236}">
                <a16:creationId xmlns:a16="http://schemas.microsoft.com/office/drawing/2014/main" id="{D64A99DD-9D38-FCB4-36FA-15494B7F66E2}"/>
              </a:ext>
            </a:extLst>
          </p:cNvPr>
          <p:cNvSpPr/>
          <p:nvPr/>
        </p:nvSpPr>
        <p:spPr>
          <a:xfrm>
            <a:off x="1128275" y="4281024"/>
            <a:ext cx="6887449" cy="824378"/>
          </a:xfrm>
          <a:prstGeom prst="roundRect">
            <a:avLst>
              <a:gd name="adj" fmla="val 11357"/>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err="1">
                <a:solidFill>
                  <a:schemeClr val="dk1"/>
                </a:solidFill>
              </a:rPr>
              <a:t>sking</a:t>
            </a:r>
            <a:r>
              <a:rPr lang="en-GB" dirty="0">
                <a:solidFill>
                  <a:schemeClr val="dk1"/>
                </a:solidFill>
              </a:rPr>
              <a:t> for personal information. Are you being asked to send personal information like your full name or address?</a:t>
            </a:r>
          </a:p>
        </p:txBody>
      </p:sp>
      <p:sp>
        <p:nvSpPr>
          <p:cNvPr id="8" name="Rectangle: Rounded Corners 24">
            <a:extLst>
              <a:ext uri="{FF2B5EF4-FFF2-40B4-BE49-F238E27FC236}">
                <a16:creationId xmlns:a16="http://schemas.microsoft.com/office/drawing/2014/main" id="{F5B270E4-D779-1A80-00D0-B963DB74E630}"/>
              </a:ext>
            </a:extLst>
          </p:cNvPr>
          <p:cNvSpPr/>
          <p:nvPr/>
        </p:nvSpPr>
        <p:spPr>
          <a:xfrm>
            <a:off x="1128275" y="5212335"/>
            <a:ext cx="6887449" cy="816910"/>
          </a:xfrm>
          <a:prstGeom prst="roundRect">
            <a:avLst>
              <a:gd name="adj" fmla="val 10472"/>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err="1">
                <a:solidFill>
                  <a:schemeClr val="dk1"/>
                </a:solidFill>
              </a:rPr>
              <a:t>entions</a:t>
            </a:r>
            <a:r>
              <a:rPr lang="en-GB" dirty="0">
                <a:solidFill>
                  <a:schemeClr val="dk1"/>
                </a:solidFill>
              </a:rPr>
              <a:t> money or trading. Is the person asking you to give them something that belongs to you or your family?</a:t>
            </a:r>
          </a:p>
        </p:txBody>
      </p:sp>
      <p:sp>
        <p:nvSpPr>
          <p:cNvPr id="10" name="Rounded Rectangle 9">
            <a:extLst>
              <a:ext uri="{FF2B5EF4-FFF2-40B4-BE49-F238E27FC236}">
                <a16:creationId xmlns:a16="http://schemas.microsoft.com/office/drawing/2014/main" id="{91421CF0-AAF9-844A-BF75-3F98B8BDEDA0}"/>
              </a:ext>
            </a:extLst>
          </p:cNvPr>
          <p:cNvSpPr/>
          <p:nvPr/>
        </p:nvSpPr>
        <p:spPr>
          <a:xfrm>
            <a:off x="553143" y="1505343"/>
            <a:ext cx="8037715" cy="547779"/>
          </a:xfrm>
          <a:prstGeom prst="roundRect">
            <a:avLst/>
          </a:prstGeom>
          <a:ln w="28575">
            <a:solidFill>
              <a:srgbClr val="FFE863"/>
            </a:solidFill>
          </a:ln>
        </p:spPr>
        <p:txBody>
          <a:bodyPr wrap="square" lIns="108000" tIns="108000" rIns="108000" bIns="108000">
            <a:spAutoFit/>
          </a:bodyPr>
          <a:lstStyle/>
          <a:p>
            <a:pPr lvl="0"/>
            <a:r>
              <a:rPr lang="en-GB" dirty="0">
                <a:solidFill>
                  <a:schemeClr val="dk1"/>
                </a:solidFill>
              </a:rPr>
              <a:t>There are some clues that you can look for to help you spot an online scam.</a:t>
            </a:r>
          </a:p>
        </p:txBody>
      </p:sp>
      <p:sp>
        <p:nvSpPr>
          <p:cNvPr id="11" name="TextBox 10">
            <a:extLst>
              <a:ext uri="{FF2B5EF4-FFF2-40B4-BE49-F238E27FC236}">
                <a16:creationId xmlns:a16="http://schemas.microsoft.com/office/drawing/2014/main" id="{07C444D3-C94B-4CB3-E055-B1AA02391E0F}"/>
              </a:ext>
            </a:extLst>
          </p:cNvPr>
          <p:cNvSpPr txBox="1"/>
          <p:nvPr/>
        </p:nvSpPr>
        <p:spPr>
          <a:xfrm>
            <a:off x="1284915" y="2400916"/>
            <a:ext cx="488138" cy="553998"/>
          </a:xfrm>
          <a:prstGeom prst="rect">
            <a:avLst/>
          </a:prstGeom>
          <a:noFill/>
        </p:spPr>
        <p:txBody>
          <a:bodyPr wrap="square" rtlCol="0">
            <a:spAutoFit/>
          </a:bodyPr>
          <a:lstStyle/>
          <a:p>
            <a:r>
              <a:rPr lang="en-IC" sz="3000" b="1" dirty="0"/>
              <a:t>S</a:t>
            </a:r>
          </a:p>
        </p:txBody>
      </p:sp>
      <p:sp>
        <p:nvSpPr>
          <p:cNvPr id="12" name="TextBox 11">
            <a:extLst>
              <a:ext uri="{FF2B5EF4-FFF2-40B4-BE49-F238E27FC236}">
                <a16:creationId xmlns:a16="http://schemas.microsoft.com/office/drawing/2014/main" id="{776C4C79-15B4-8A05-4C4C-F248BF58F893}"/>
              </a:ext>
            </a:extLst>
          </p:cNvPr>
          <p:cNvSpPr txBox="1"/>
          <p:nvPr/>
        </p:nvSpPr>
        <p:spPr>
          <a:xfrm>
            <a:off x="1284915" y="3315315"/>
            <a:ext cx="488138" cy="553998"/>
          </a:xfrm>
          <a:prstGeom prst="rect">
            <a:avLst/>
          </a:prstGeom>
          <a:noFill/>
        </p:spPr>
        <p:txBody>
          <a:bodyPr wrap="square" rtlCol="0">
            <a:spAutoFit/>
          </a:bodyPr>
          <a:lstStyle/>
          <a:p>
            <a:r>
              <a:rPr lang="en-IC" sz="3000" b="1" dirty="0"/>
              <a:t>C</a:t>
            </a:r>
          </a:p>
        </p:txBody>
      </p:sp>
      <p:sp>
        <p:nvSpPr>
          <p:cNvPr id="13" name="TextBox 12">
            <a:extLst>
              <a:ext uri="{FF2B5EF4-FFF2-40B4-BE49-F238E27FC236}">
                <a16:creationId xmlns:a16="http://schemas.microsoft.com/office/drawing/2014/main" id="{A175FC7E-58E9-26F4-B791-FA77456102DA}"/>
              </a:ext>
            </a:extLst>
          </p:cNvPr>
          <p:cNvSpPr txBox="1"/>
          <p:nvPr/>
        </p:nvSpPr>
        <p:spPr>
          <a:xfrm>
            <a:off x="1284915" y="4236590"/>
            <a:ext cx="488138" cy="553998"/>
          </a:xfrm>
          <a:prstGeom prst="rect">
            <a:avLst/>
          </a:prstGeom>
          <a:noFill/>
        </p:spPr>
        <p:txBody>
          <a:bodyPr wrap="square" rtlCol="0">
            <a:spAutoFit/>
          </a:bodyPr>
          <a:lstStyle/>
          <a:p>
            <a:r>
              <a:rPr lang="en-IC" sz="3000" b="1" dirty="0"/>
              <a:t>A</a:t>
            </a:r>
          </a:p>
        </p:txBody>
      </p:sp>
      <p:sp>
        <p:nvSpPr>
          <p:cNvPr id="14" name="TextBox 13">
            <a:extLst>
              <a:ext uri="{FF2B5EF4-FFF2-40B4-BE49-F238E27FC236}">
                <a16:creationId xmlns:a16="http://schemas.microsoft.com/office/drawing/2014/main" id="{57C5DFBC-61CF-80C8-A652-E37E5C250B09}"/>
              </a:ext>
            </a:extLst>
          </p:cNvPr>
          <p:cNvSpPr txBox="1"/>
          <p:nvPr/>
        </p:nvSpPr>
        <p:spPr>
          <a:xfrm>
            <a:off x="1284915" y="5166562"/>
            <a:ext cx="488138" cy="553998"/>
          </a:xfrm>
          <a:prstGeom prst="rect">
            <a:avLst/>
          </a:prstGeom>
          <a:noFill/>
        </p:spPr>
        <p:txBody>
          <a:bodyPr wrap="square" rtlCol="0">
            <a:spAutoFit/>
          </a:bodyPr>
          <a:lstStyle/>
          <a:p>
            <a:r>
              <a:rPr lang="en-IC" sz="3000" b="1" dirty="0"/>
              <a:t>M</a:t>
            </a:r>
          </a:p>
        </p:txBody>
      </p:sp>
      <p:sp>
        <p:nvSpPr>
          <p:cNvPr id="16" name="Rectangle: Rounded Corners 6">
            <a:extLst>
              <a:ext uri="{FF2B5EF4-FFF2-40B4-BE49-F238E27FC236}">
                <a16:creationId xmlns:a16="http://schemas.microsoft.com/office/drawing/2014/main" id="{5322EBDC-0973-4BF0-259B-05ACDE1F4262}"/>
              </a:ext>
            </a:extLst>
          </p:cNvPr>
          <p:cNvSpPr/>
          <p:nvPr/>
        </p:nvSpPr>
        <p:spPr>
          <a:xfrm>
            <a:off x="755650" y="1432693"/>
            <a:ext cx="7583953" cy="854246"/>
          </a:xfrm>
          <a:prstGeom prst="roundRect">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buClr>
                <a:schemeClr val="dk1"/>
              </a:buClr>
              <a:buSzPts val="1100"/>
            </a:pPr>
            <a:r>
              <a:rPr lang="en-GB" dirty="0">
                <a:solidFill>
                  <a:schemeClr val="dk1"/>
                </a:solidFill>
              </a:rPr>
              <a:t>Scams usually have more than one clue. If you think something might be a scam, always ask a trusted adult for help. </a:t>
            </a:r>
          </a:p>
        </p:txBody>
      </p:sp>
    </p:spTree>
    <p:extLst>
      <p:ext uri="{BB962C8B-B14F-4D97-AF65-F5344CB8AC3E}">
        <p14:creationId xmlns:p14="http://schemas.microsoft.com/office/powerpoint/2010/main" val="153224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75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75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75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750"/>
                                        <p:tgtEl>
                                          <p:spTgt spid="8"/>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xit" presetSubtype="21" fill="hold" grpId="0" nodeType="clickEffect">
                                  <p:stCondLst>
                                    <p:cond delay="0"/>
                                  </p:stCondLst>
                                  <p:childTnLst>
                                    <p:animEffect transition="out" filter="barn(inVertical)">
                                      <p:cBhvr>
                                        <p:cTn id="40" dur="500"/>
                                        <p:tgtEl>
                                          <p:spTgt spid="10"/>
                                        </p:tgtEl>
                                      </p:cBhvr>
                                    </p:animEffect>
                                    <p:set>
                                      <p:cBhvr>
                                        <p:cTn id="41" dur="1" fill="hold">
                                          <p:stCondLst>
                                            <p:cond delay="499"/>
                                          </p:stCondLst>
                                        </p:cTn>
                                        <p:tgtEl>
                                          <p:spTgt spid="10"/>
                                        </p:tgtEl>
                                        <p:attrNameLst>
                                          <p:attrName>style.visibility</p:attrName>
                                        </p:attrNameLst>
                                      </p:cBhvr>
                                      <p:to>
                                        <p:strVal val="hidden"/>
                                      </p:to>
                                    </p:se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animBg="1"/>
      <p:bldP spid="11" grpId="0"/>
      <p:bldP spid="12" grpId="0"/>
      <p:bldP spid="13" grpId="0"/>
      <p:bldP spid="14" grpId="0"/>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04D20-CACC-95C3-D901-2694F8778B19}"/>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55E4EFD-8343-F904-DA41-13989774ABC0}"/>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77581E13-594A-09DC-AF0A-8088EE808AF6}"/>
              </a:ext>
            </a:extLst>
          </p:cNvPr>
          <p:cNvSpPr txBox="1">
            <a:spLocks/>
          </p:cNvSpPr>
          <p:nvPr/>
        </p:nvSpPr>
        <p:spPr>
          <a:xfrm>
            <a:off x="750885" y="563311"/>
            <a:ext cx="76374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Can You Spot the Scam?</a:t>
            </a:r>
            <a:endParaRPr lang="en-US" sz="3600" dirty="0">
              <a:solidFill>
                <a:schemeClr val="tx1"/>
              </a:solidFill>
              <a:latin typeface="+mn-lt"/>
            </a:endParaRPr>
          </a:p>
        </p:txBody>
      </p:sp>
      <p:sp>
        <p:nvSpPr>
          <p:cNvPr id="2" name="Rounded Rectangle 1">
            <a:extLst>
              <a:ext uri="{FF2B5EF4-FFF2-40B4-BE49-F238E27FC236}">
                <a16:creationId xmlns:a16="http://schemas.microsoft.com/office/drawing/2014/main" id="{31F28B34-22D4-F7BB-6006-66D217C98EEF}"/>
              </a:ext>
            </a:extLst>
          </p:cNvPr>
          <p:cNvSpPr/>
          <p:nvPr/>
        </p:nvSpPr>
        <p:spPr>
          <a:xfrm>
            <a:off x="755650" y="1505343"/>
            <a:ext cx="7633340" cy="547779"/>
          </a:xfrm>
          <a:prstGeom prst="roundRect">
            <a:avLst/>
          </a:prstGeom>
          <a:ln w="28575">
            <a:solidFill>
              <a:srgbClr val="FFE863"/>
            </a:solidFill>
          </a:ln>
        </p:spPr>
        <p:txBody>
          <a:bodyPr wrap="square" lIns="108000" tIns="108000" rIns="108000" bIns="108000">
            <a:spAutoFit/>
          </a:bodyPr>
          <a:lstStyle/>
          <a:p>
            <a:pPr lvl="0" algn="ctr"/>
            <a:r>
              <a:rPr lang="en-GB" b="1" dirty="0"/>
              <a:t>Talk About It: </a:t>
            </a:r>
            <a:r>
              <a:rPr lang="en-GB" dirty="0"/>
              <a:t>What do you think this online scam is trying to do?</a:t>
            </a:r>
          </a:p>
        </p:txBody>
      </p:sp>
      <p:sp>
        <p:nvSpPr>
          <p:cNvPr id="5" name="Rounded Rectangle 4">
            <a:extLst>
              <a:ext uri="{FF2B5EF4-FFF2-40B4-BE49-F238E27FC236}">
                <a16:creationId xmlns:a16="http://schemas.microsoft.com/office/drawing/2014/main" id="{AB6756DE-56B8-8470-5E2C-F44B2C8AC6FF}"/>
              </a:ext>
            </a:extLst>
          </p:cNvPr>
          <p:cNvSpPr/>
          <p:nvPr/>
        </p:nvSpPr>
        <p:spPr>
          <a:xfrm>
            <a:off x="755650" y="1505343"/>
            <a:ext cx="7633340" cy="854246"/>
          </a:xfrm>
          <a:prstGeom prst="roundRect">
            <a:avLst/>
          </a:prstGeom>
          <a:solidFill>
            <a:srgbClr val="B9D36E"/>
          </a:solidFill>
          <a:ln w="28575">
            <a:noFill/>
          </a:ln>
        </p:spPr>
        <p:txBody>
          <a:bodyPr wrap="square" lIns="108000" tIns="108000" rIns="108000" bIns="108000">
            <a:spAutoFit/>
          </a:bodyPr>
          <a:lstStyle/>
          <a:p>
            <a:pPr lvl="0"/>
            <a:r>
              <a:rPr lang="en-GB" dirty="0"/>
              <a:t>The scammer is trying</a:t>
            </a:r>
            <a:r>
              <a:rPr lang="en-GB" dirty="0">
                <a:solidFill>
                  <a:srgbClr val="000000"/>
                </a:solidFill>
              </a:rPr>
              <a:t> to trick you into sharing </a:t>
            </a:r>
            <a:r>
              <a:rPr lang="en-GB" dirty="0"/>
              <a:t>something</a:t>
            </a:r>
            <a:r>
              <a:rPr lang="en-GB" dirty="0">
                <a:solidFill>
                  <a:srgbClr val="000000"/>
                </a:solidFill>
              </a:rPr>
              <a:t> that belongs to you. </a:t>
            </a:r>
            <a:r>
              <a:rPr lang="en-GB" dirty="0">
                <a:solidFill>
                  <a:srgbClr val="FF0000"/>
                </a:solidFill>
              </a:rPr>
              <a:t>What clues did you spot?</a:t>
            </a:r>
          </a:p>
        </p:txBody>
      </p:sp>
      <p:pic>
        <p:nvPicPr>
          <p:cNvPr id="7" name="Picture 6" descr="A black frame with a white background&#10;&#10;Description automatically generated">
            <a:extLst>
              <a:ext uri="{FF2B5EF4-FFF2-40B4-BE49-F238E27FC236}">
                <a16:creationId xmlns:a16="http://schemas.microsoft.com/office/drawing/2014/main" id="{62546054-5422-EDA5-6D23-8846B85B83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10632" y="2591532"/>
            <a:ext cx="5522736" cy="2485567"/>
          </a:xfrm>
          <a:prstGeom prst="rect">
            <a:avLst/>
          </a:prstGeom>
        </p:spPr>
      </p:pic>
      <p:grpSp>
        <p:nvGrpSpPr>
          <p:cNvPr id="33" name="Group 32">
            <a:extLst>
              <a:ext uri="{FF2B5EF4-FFF2-40B4-BE49-F238E27FC236}">
                <a16:creationId xmlns:a16="http://schemas.microsoft.com/office/drawing/2014/main" id="{E064ADA9-66FE-960D-EC31-DA7C0A8CFE3F}"/>
              </a:ext>
            </a:extLst>
          </p:cNvPr>
          <p:cNvGrpSpPr/>
          <p:nvPr/>
        </p:nvGrpSpPr>
        <p:grpSpPr>
          <a:xfrm>
            <a:off x="3056022" y="2868612"/>
            <a:ext cx="3102066" cy="1928700"/>
            <a:chOff x="3056022" y="2868612"/>
            <a:chExt cx="3102066" cy="1928700"/>
          </a:xfrm>
          <a:effectLst>
            <a:outerShdw dist="38100" dir="8100000" algn="tr" rotWithShape="0">
              <a:prstClr val="black">
                <a:alpha val="30000"/>
              </a:prstClr>
            </a:outerShdw>
          </a:effectLst>
        </p:grpSpPr>
        <p:grpSp>
          <p:nvGrpSpPr>
            <p:cNvPr id="12" name="Group 11">
              <a:extLst>
                <a:ext uri="{FF2B5EF4-FFF2-40B4-BE49-F238E27FC236}">
                  <a16:creationId xmlns:a16="http://schemas.microsoft.com/office/drawing/2014/main" id="{EA4B8621-FD42-53C9-9941-8F3F12E051A5}"/>
                </a:ext>
              </a:extLst>
            </p:cNvPr>
            <p:cNvGrpSpPr/>
            <p:nvPr/>
          </p:nvGrpSpPr>
          <p:grpSpPr>
            <a:xfrm>
              <a:off x="3056022" y="2868612"/>
              <a:ext cx="3102066" cy="1928700"/>
              <a:chOff x="3056022" y="2928707"/>
              <a:chExt cx="3102066" cy="1928700"/>
            </a:xfrm>
          </p:grpSpPr>
          <p:sp>
            <p:nvSpPr>
              <p:cNvPr id="11" name="Rounded Rectangle 10">
                <a:extLst>
                  <a:ext uri="{FF2B5EF4-FFF2-40B4-BE49-F238E27FC236}">
                    <a16:creationId xmlns:a16="http://schemas.microsoft.com/office/drawing/2014/main" id="{F25656E3-99E2-B862-B2B5-5EE52D1CD4DA}"/>
                  </a:ext>
                </a:extLst>
              </p:cNvPr>
              <p:cNvSpPr/>
              <p:nvPr/>
            </p:nvSpPr>
            <p:spPr>
              <a:xfrm>
                <a:off x="3505353" y="3160651"/>
                <a:ext cx="2652735" cy="1696756"/>
              </a:xfrm>
              <a:prstGeom prst="roundRect">
                <a:avLst>
                  <a:gd name="adj" fmla="val 532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108000" rIns="108000" bIns="108000" rtlCol="0" anchor="ctr">
                <a:spAutoFit/>
              </a:bodyPr>
              <a:lstStyle/>
              <a:p>
                <a:pPr marL="0" lvl="0" indent="0" algn="l" rtl="0">
                  <a:spcBef>
                    <a:spcPts val="0"/>
                  </a:spcBef>
                  <a:spcAft>
                    <a:spcPts val="0"/>
                  </a:spcAft>
                  <a:buClr>
                    <a:srgbClr val="000000"/>
                  </a:buClr>
                  <a:buSzPts val="1100"/>
                  <a:buFont typeface="Arial"/>
                  <a:buNone/>
                </a:pPr>
                <a:r>
                  <a:rPr lang="en-GB" sz="1300" b="1" dirty="0">
                    <a:solidFill>
                      <a:schemeClr val="tx1"/>
                    </a:solidFill>
                  </a:rPr>
                  <a:t>GamingGirl25:</a:t>
                </a:r>
                <a:endParaRPr lang="en-GB" sz="1300" dirty="0">
                  <a:solidFill>
                    <a:schemeClr val="tx1"/>
                  </a:solidFill>
                </a:endParaRPr>
              </a:p>
              <a:p>
                <a:pPr marL="0" lvl="0" indent="0" algn="l" rtl="0">
                  <a:spcBef>
                    <a:spcPts val="0"/>
                  </a:spcBef>
                  <a:spcAft>
                    <a:spcPts val="0"/>
                  </a:spcAft>
                  <a:buNone/>
                </a:pPr>
                <a:r>
                  <a:rPr lang="en-GB" sz="1300" dirty="0">
                    <a:solidFill>
                      <a:schemeClr val="tx1"/>
                    </a:solidFill>
                  </a:rPr>
                  <a:t>Hi. I know one of your friends at school. They said you have lots of coins. Will you trade 100 coins for my rare dragon? It will help you pass through all the levels. Trust me!</a:t>
                </a:r>
                <a:endParaRPr lang="en-IC" sz="1300" dirty="0">
                  <a:solidFill>
                    <a:schemeClr val="tx1"/>
                  </a:solidFill>
                </a:endParaRPr>
              </a:p>
            </p:txBody>
          </p:sp>
          <p:grpSp>
            <p:nvGrpSpPr>
              <p:cNvPr id="10" name="Group 9">
                <a:extLst>
                  <a:ext uri="{FF2B5EF4-FFF2-40B4-BE49-F238E27FC236}">
                    <a16:creationId xmlns:a16="http://schemas.microsoft.com/office/drawing/2014/main" id="{DA3E79EE-4F8B-A04E-8B17-9DB899D3EA7C}"/>
                  </a:ext>
                </a:extLst>
              </p:cNvPr>
              <p:cNvGrpSpPr/>
              <p:nvPr/>
            </p:nvGrpSpPr>
            <p:grpSpPr>
              <a:xfrm>
                <a:off x="3056022" y="2928707"/>
                <a:ext cx="573564" cy="573564"/>
                <a:chOff x="3674788" y="3552598"/>
                <a:chExt cx="641267" cy="641267"/>
              </a:xfrm>
            </p:grpSpPr>
            <p:sp>
              <p:nvSpPr>
                <p:cNvPr id="9" name="Oval 8">
                  <a:extLst>
                    <a:ext uri="{FF2B5EF4-FFF2-40B4-BE49-F238E27FC236}">
                      <a16:creationId xmlns:a16="http://schemas.microsoft.com/office/drawing/2014/main" id="{203A53FC-61E2-266A-3F8C-522E645DB149}"/>
                    </a:ext>
                  </a:extLst>
                </p:cNvPr>
                <p:cNvSpPr/>
                <p:nvPr/>
              </p:nvSpPr>
              <p:spPr>
                <a:xfrm>
                  <a:off x="3674788" y="3552598"/>
                  <a:ext cx="641267" cy="641267"/>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8" name="Oval 7">
                  <a:extLst>
                    <a:ext uri="{FF2B5EF4-FFF2-40B4-BE49-F238E27FC236}">
                      <a16:creationId xmlns:a16="http://schemas.microsoft.com/office/drawing/2014/main" id="{0CBE8E00-79C0-BEFF-62AB-A538EFF4F7C2}"/>
                    </a:ext>
                  </a:extLst>
                </p:cNvPr>
                <p:cNvSpPr/>
                <p:nvPr/>
              </p:nvSpPr>
              <p:spPr>
                <a:xfrm>
                  <a:off x="3674788" y="3566294"/>
                  <a:ext cx="627570" cy="627570"/>
                </a:xfrm>
                <a:prstGeom prst="ellipse">
                  <a:avLst/>
                </a:prstGeom>
                <a:blipFill>
                  <a:blip r:embed="rId3" cstate="screen">
                    <a:extLst>
                      <a:ext uri="{28A0092B-C50C-407E-A947-70E740481C1C}">
                        <a14:useLocalDpi xmlns:a14="http://schemas.microsoft.com/office/drawing/2010/main"/>
                      </a:ext>
                    </a:extLst>
                  </a:blip>
                  <a:stretch>
                    <a:fillRect r="13083"/>
                  </a:stretch>
                </a:bli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grpSp>
        </p:grpSp>
        <p:pic>
          <p:nvPicPr>
            <p:cNvPr id="32" name="Picture 31" descr="A red square with a white x in it&#10;&#10;Description automatically generated">
              <a:extLst>
                <a:ext uri="{FF2B5EF4-FFF2-40B4-BE49-F238E27FC236}">
                  <a16:creationId xmlns:a16="http://schemas.microsoft.com/office/drawing/2014/main" id="{13BE4F21-DBA2-5824-424F-DDB91CF27E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28348" y="3155394"/>
              <a:ext cx="167938" cy="167938"/>
            </a:xfrm>
            <a:prstGeom prst="rect">
              <a:avLst/>
            </a:prstGeom>
          </p:spPr>
        </p:pic>
      </p:grpSp>
      <p:cxnSp>
        <p:nvCxnSpPr>
          <p:cNvPr id="18" name="Straight Connector 17">
            <a:extLst>
              <a:ext uri="{FF2B5EF4-FFF2-40B4-BE49-F238E27FC236}">
                <a16:creationId xmlns:a16="http://schemas.microsoft.com/office/drawing/2014/main" id="{95BD2E27-2A41-7A5F-8CA7-87D1214EB598}"/>
              </a:ext>
            </a:extLst>
          </p:cNvPr>
          <p:cNvCxnSpPr>
            <a:cxnSpLocks/>
          </p:cNvCxnSpPr>
          <p:nvPr/>
        </p:nvCxnSpPr>
        <p:spPr>
          <a:xfrm>
            <a:off x="2495867" y="3429000"/>
            <a:ext cx="1182310" cy="136435"/>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6AC9E6A-EE6D-6B01-6AAD-9637F719C4D7}"/>
              </a:ext>
            </a:extLst>
          </p:cNvPr>
          <p:cNvCxnSpPr>
            <a:cxnSpLocks/>
          </p:cNvCxnSpPr>
          <p:nvPr/>
        </p:nvCxnSpPr>
        <p:spPr>
          <a:xfrm flipV="1">
            <a:off x="3034251" y="4119137"/>
            <a:ext cx="622155" cy="1186237"/>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D1CC84D-9677-2A9A-B614-41EC2B1D0EEB}"/>
              </a:ext>
            </a:extLst>
          </p:cNvPr>
          <p:cNvCxnSpPr>
            <a:cxnSpLocks/>
          </p:cNvCxnSpPr>
          <p:nvPr/>
        </p:nvCxnSpPr>
        <p:spPr>
          <a:xfrm flipH="1" flipV="1">
            <a:off x="5968775" y="4252756"/>
            <a:ext cx="351105" cy="1052618"/>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38C38FD-FF9A-CD01-B18A-87E1A863CF72}"/>
              </a:ext>
            </a:extLst>
          </p:cNvPr>
          <p:cNvCxnSpPr>
            <a:cxnSpLocks/>
          </p:cNvCxnSpPr>
          <p:nvPr/>
        </p:nvCxnSpPr>
        <p:spPr>
          <a:xfrm flipH="1">
            <a:off x="5947004" y="3442175"/>
            <a:ext cx="539379" cy="123260"/>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sp>
        <p:nvSpPr>
          <p:cNvPr id="13" name="Rectangle: Rounded Corners 4">
            <a:extLst>
              <a:ext uri="{FF2B5EF4-FFF2-40B4-BE49-F238E27FC236}">
                <a16:creationId xmlns:a16="http://schemas.microsoft.com/office/drawing/2014/main" id="{4B002009-E494-76D9-DD7E-24744D4ED81C}"/>
              </a:ext>
            </a:extLst>
          </p:cNvPr>
          <p:cNvSpPr/>
          <p:nvPr/>
        </p:nvSpPr>
        <p:spPr>
          <a:xfrm>
            <a:off x="790448" y="2591532"/>
            <a:ext cx="1867545" cy="1140421"/>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tx1"/>
                </a:solidFill>
              </a:rPr>
              <a:t>They don’t say the name of your friend.</a:t>
            </a:r>
          </a:p>
        </p:txBody>
      </p:sp>
      <p:sp>
        <p:nvSpPr>
          <p:cNvPr id="14" name="Rectangle: Rounded Corners 4">
            <a:extLst>
              <a:ext uri="{FF2B5EF4-FFF2-40B4-BE49-F238E27FC236}">
                <a16:creationId xmlns:a16="http://schemas.microsoft.com/office/drawing/2014/main" id="{8B6D234F-4BEF-D108-DD08-E51118AA9D01}"/>
              </a:ext>
            </a:extLst>
          </p:cNvPr>
          <p:cNvSpPr/>
          <p:nvPr/>
        </p:nvSpPr>
        <p:spPr>
          <a:xfrm>
            <a:off x="765424" y="5205326"/>
            <a:ext cx="3485218" cy="839312"/>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You are being asked to share something that belongs to you</a:t>
            </a:r>
            <a:r>
              <a:rPr lang="en-GB" dirty="0">
                <a:solidFill>
                  <a:schemeClr val="dk2"/>
                </a:solidFill>
              </a:rPr>
              <a:t>.</a:t>
            </a:r>
          </a:p>
        </p:txBody>
      </p:sp>
      <p:sp>
        <p:nvSpPr>
          <p:cNvPr id="15" name="Rectangle: Rounded Corners 4">
            <a:extLst>
              <a:ext uri="{FF2B5EF4-FFF2-40B4-BE49-F238E27FC236}">
                <a16:creationId xmlns:a16="http://schemas.microsoft.com/office/drawing/2014/main" id="{BAB27391-D8F4-9F62-3F94-84083F568EEA}"/>
              </a:ext>
            </a:extLst>
          </p:cNvPr>
          <p:cNvSpPr/>
          <p:nvPr/>
        </p:nvSpPr>
        <p:spPr>
          <a:xfrm>
            <a:off x="4685112" y="5205326"/>
            <a:ext cx="3646085" cy="839312"/>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They are offering you something that could be fake.</a:t>
            </a:r>
            <a:endParaRPr lang="en-GB" dirty="0">
              <a:solidFill>
                <a:schemeClr val="dk2"/>
              </a:solidFill>
            </a:endParaRPr>
          </a:p>
        </p:txBody>
      </p:sp>
      <p:sp>
        <p:nvSpPr>
          <p:cNvPr id="16" name="Rectangle: Rounded Corners 4">
            <a:extLst>
              <a:ext uri="{FF2B5EF4-FFF2-40B4-BE49-F238E27FC236}">
                <a16:creationId xmlns:a16="http://schemas.microsoft.com/office/drawing/2014/main" id="{F1A4EF50-1061-A7D5-1EB5-87EC6D85EBBB}"/>
              </a:ext>
            </a:extLst>
          </p:cNvPr>
          <p:cNvSpPr/>
          <p:nvPr/>
        </p:nvSpPr>
        <p:spPr>
          <a:xfrm>
            <a:off x="6460067" y="2591532"/>
            <a:ext cx="1893485" cy="1441530"/>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They could be someone pretending to be your friend.</a:t>
            </a:r>
            <a:endParaRPr lang="en-GB" dirty="0">
              <a:solidFill>
                <a:schemeClr val="dk2"/>
              </a:solidFill>
            </a:endParaRPr>
          </a:p>
        </p:txBody>
      </p:sp>
    </p:spTree>
    <p:extLst>
      <p:ext uri="{BB962C8B-B14F-4D97-AF65-F5344CB8AC3E}">
        <p14:creationId xmlns:p14="http://schemas.microsoft.com/office/powerpoint/2010/main" val="397430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 calcmode="lin" valueType="num">
                                      <p:cBhvr>
                                        <p:cTn id="9" dur="500" fill="hold"/>
                                        <p:tgtEl>
                                          <p:spTgt spid="33"/>
                                        </p:tgtEl>
                                        <p:attrNameLst>
                                          <p:attrName>style.rotation</p:attrName>
                                        </p:attrNameLst>
                                      </p:cBhvr>
                                      <p:tavLst>
                                        <p:tav tm="0">
                                          <p:val>
                                            <p:fltVal val="90"/>
                                          </p:val>
                                        </p:tav>
                                        <p:tav tm="100000">
                                          <p:val>
                                            <p:fltVal val="0"/>
                                          </p:val>
                                        </p:tav>
                                      </p:tavLst>
                                    </p:anim>
                                    <p:animEffect transition="in" filter="fade">
                                      <p:cBhvr>
                                        <p:cTn id="10" dur="500"/>
                                        <p:tgtEl>
                                          <p:spTgt spid="3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xit" presetSubtype="21" fill="hold" grpId="0" nodeType="clickEffect">
                                  <p:stCondLst>
                                    <p:cond delay="0"/>
                                  </p:stCondLst>
                                  <p:childTnLst>
                                    <p:animEffect transition="out" filter="barn(inVertical)">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childTnLst>
                          </p:cTn>
                        </p:par>
                        <p:par>
                          <p:cTn id="16" fill="hold">
                            <p:stCondLst>
                              <p:cond delay="500"/>
                            </p:stCondLst>
                            <p:childTnLst>
                              <p:par>
                                <p:cTn id="17" presetID="47" presetClass="entr" presetSubtype="0" fill="hold" grpId="1"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down)">
                                      <p:cBhvr>
                                        <p:cTn id="27" dur="500"/>
                                        <p:tgtEl>
                                          <p:spTgt spid="13"/>
                                        </p:tgtEl>
                                      </p:cBhvr>
                                    </p:animEffec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p:tgtEl>
                                          <p:spTgt spid="14"/>
                                        </p:tgtEl>
                                        <p:attrNameLst>
                                          <p:attrName>ppt_x</p:attrName>
                                        </p:attrNameLst>
                                      </p:cBhvr>
                                      <p:tavLst>
                                        <p:tav tm="0">
                                          <p:val>
                                            <p:strVal val="#ppt_x-#ppt_w*1.125000"/>
                                          </p:val>
                                        </p:tav>
                                        <p:tav tm="100000">
                                          <p:val>
                                            <p:strVal val="#ppt_x"/>
                                          </p:val>
                                        </p:tav>
                                      </p:tavLst>
                                    </p:anim>
                                    <p:animEffect transition="in" filter="wipe(right)">
                                      <p:cBhvr>
                                        <p:cTn id="37" dur="500"/>
                                        <p:tgtEl>
                                          <p:spTgt spid="14"/>
                                        </p:tgtEl>
                                      </p:cBhvr>
                                    </p:animEffect>
                                  </p:childTnLst>
                                </p:cTn>
                              </p:par>
                            </p:childTnLst>
                          </p:cTn>
                        </p:par>
                        <p:par>
                          <p:cTn id="38" fill="hold">
                            <p:stCondLst>
                              <p:cond delay="500"/>
                            </p:stCondLst>
                            <p:childTnLst>
                              <p:par>
                                <p:cTn id="39" presetID="22" presetClass="entr" presetSubtype="4" fill="hold"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down)">
                                      <p:cBhvr>
                                        <p:cTn id="41" dur="5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p:tgtEl>
                                          <p:spTgt spid="15"/>
                                        </p:tgtEl>
                                        <p:attrNameLst>
                                          <p:attrName>ppt_y</p:attrName>
                                        </p:attrNameLst>
                                      </p:cBhvr>
                                      <p:tavLst>
                                        <p:tav tm="0">
                                          <p:val>
                                            <p:strVal val="#ppt_y+#ppt_h*1.125000"/>
                                          </p:val>
                                        </p:tav>
                                        <p:tav tm="100000">
                                          <p:val>
                                            <p:strVal val="#ppt_y"/>
                                          </p:val>
                                        </p:tav>
                                      </p:tavLst>
                                    </p:anim>
                                    <p:animEffect transition="in" filter="wipe(up)">
                                      <p:cBhvr>
                                        <p:cTn id="47" dur="500"/>
                                        <p:tgtEl>
                                          <p:spTgt spid="15"/>
                                        </p:tgtEl>
                                      </p:cBhvr>
                                    </p:animEffect>
                                  </p:childTnLst>
                                </p:cTn>
                              </p:par>
                            </p:childTnLst>
                          </p:cTn>
                        </p:par>
                        <p:par>
                          <p:cTn id="48" fill="hold">
                            <p:stCondLst>
                              <p:cond delay="500"/>
                            </p:stCondLst>
                            <p:childTnLst>
                              <p:par>
                                <p:cTn id="49" presetID="22" presetClass="entr" presetSubtype="4"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down)">
                                      <p:cBhvr>
                                        <p:cTn id="51" dur="500"/>
                                        <p:tgtEl>
                                          <p:spTgt spid="2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grpId="0" nodeType="click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p:tgtEl>
                                          <p:spTgt spid="16"/>
                                        </p:tgtEl>
                                        <p:attrNameLst>
                                          <p:attrName>ppt_x</p:attrName>
                                        </p:attrNameLst>
                                      </p:cBhvr>
                                      <p:tavLst>
                                        <p:tav tm="0">
                                          <p:val>
                                            <p:strVal val="#ppt_x+#ppt_w*1.125000"/>
                                          </p:val>
                                        </p:tav>
                                        <p:tav tm="100000">
                                          <p:val>
                                            <p:strVal val="#ppt_x"/>
                                          </p:val>
                                        </p:tav>
                                      </p:tavLst>
                                    </p:anim>
                                    <p:animEffect transition="in" filter="wipe(left)">
                                      <p:cBhvr>
                                        <p:cTn id="57" dur="500"/>
                                        <p:tgtEl>
                                          <p:spTgt spid="16"/>
                                        </p:tgtEl>
                                      </p:cBhvr>
                                    </p:animEffect>
                                  </p:childTnLst>
                                </p:cTn>
                              </p:par>
                            </p:childTnLst>
                          </p:cTn>
                        </p:par>
                        <p:par>
                          <p:cTn id="58" fill="hold">
                            <p:stCondLst>
                              <p:cond delay="500"/>
                            </p:stCondLst>
                            <p:childTnLst>
                              <p:par>
                                <p:cTn id="59" presetID="22" presetClass="entr" presetSubtype="2"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wipe(right)">
                                      <p:cBhvr>
                                        <p:cTn id="6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1" animBg="1"/>
      <p:bldP spid="13" grpId="0" animBg="1"/>
      <p:bldP spid="14" grpId="0" animBg="1"/>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C1095-1291-B9BB-58A7-BFAFE1DC5AD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7AA65B7D-796E-0DDF-127F-F13D4F200FA8}"/>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403471" y="2417063"/>
            <a:ext cx="5558821" cy="3675762"/>
          </a:xfrm>
          <a:prstGeom prst="rect">
            <a:avLst/>
          </a:prstGeom>
        </p:spPr>
      </p:pic>
      <p:grpSp>
        <p:nvGrpSpPr>
          <p:cNvPr id="25" name="Group 24">
            <a:extLst>
              <a:ext uri="{FF2B5EF4-FFF2-40B4-BE49-F238E27FC236}">
                <a16:creationId xmlns:a16="http://schemas.microsoft.com/office/drawing/2014/main" id="{26412CB8-97CC-C0CB-F267-961394501955}"/>
              </a:ext>
            </a:extLst>
          </p:cNvPr>
          <p:cNvGrpSpPr/>
          <p:nvPr/>
        </p:nvGrpSpPr>
        <p:grpSpPr>
          <a:xfrm>
            <a:off x="3005189" y="3080383"/>
            <a:ext cx="4397676" cy="2713706"/>
            <a:chOff x="3345328" y="3099447"/>
            <a:chExt cx="4397676" cy="2713706"/>
          </a:xfrm>
        </p:grpSpPr>
        <p:grpSp>
          <p:nvGrpSpPr>
            <p:cNvPr id="7" name="Group 6">
              <a:extLst>
                <a:ext uri="{FF2B5EF4-FFF2-40B4-BE49-F238E27FC236}">
                  <a16:creationId xmlns:a16="http://schemas.microsoft.com/office/drawing/2014/main" id="{A9452AE0-2CC6-2539-1F0B-8F7FFD850FAC}"/>
                </a:ext>
              </a:extLst>
            </p:cNvPr>
            <p:cNvGrpSpPr/>
            <p:nvPr/>
          </p:nvGrpSpPr>
          <p:grpSpPr>
            <a:xfrm>
              <a:off x="3345328" y="3099447"/>
              <a:ext cx="4397676" cy="2713706"/>
              <a:chOff x="3505353" y="3308893"/>
              <a:chExt cx="4397676" cy="2713706"/>
            </a:xfrm>
            <a:effectLst>
              <a:outerShdw dist="38100" dir="8100000" algn="tr" rotWithShape="0">
                <a:prstClr val="black">
                  <a:alpha val="30000"/>
                </a:prstClr>
              </a:outerShdw>
            </a:effectLst>
          </p:grpSpPr>
          <p:sp>
            <p:nvSpPr>
              <p:cNvPr id="10" name="Rounded Rectangle 9">
                <a:extLst>
                  <a:ext uri="{FF2B5EF4-FFF2-40B4-BE49-F238E27FC236}">
                    <a16:creationId xmlns:a16="http://schemas.microsoft.com/office/drawing/2014/main" id="{6FEBEAD1-6CFD-909D-3B5D-B6A6DE3F89D0}"/>
                  </a:ext>
                </a:extLst>
              </p:cNvPr>
              <p:cNvSpPr/>
              <p:nvPr/>
            </p:nvSpPr>
            <p:spPr>
              <a:xfrm>
                <a:off x="3505353" y="3308893"/>
                <a:ext cx="4397676" cy="2713706"/>
              </a:xfrm>
              <a:prstGeom prst="roundRect">
                <a:avLst>
                  <a:gd name="adj" fmla="val 532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108000" rIns="108000" bIns="108000" rtlCol="0" anchor="t" anchorCtr="0">
                <a:noAutofit/>
              </a:bodyPr>
              <a:lstStyle/>
              <a:p>
                <a:pPr marL="0" lvl="0" indent="0" algn="ctr" rtl="0">
                  <a:spcBef>
                    <a:spcPts val="0"/>
                  </a:spcBef>
                  <a:spcAft>
                    <a:spcPts val="0"/>
                  </a:spcAft>
                  <a:buNone/>
                </a:pPr>
                <a:r>
                  <a:rPr lang="en-GB" b="1" dirty="0">
                    <a:solidFill>
                      <a:schemeClr val="tx1"/>
                    </a:solidFill>
                  </a:rPr>
                  <a:t>W I N N E R!</a:t>
                </a:r>
              </a:p>
              <a:p>
                <a:pPr marL="0" lvl="0" indent="0" algn="l" rtl="0">
                  <a:spcBef>
                    <a:spcPts val="0"/>
                  </a:spcBef>
                  <a:spcAft>
                    <a:spcPts val="0"/>
                  </a:spcAft>
                  <a:buNone/>
                </a:pPr>
                <a:r>
                  <a:rPr lang="en-GB" sz="1600" dirty="0">
                    <a:solidFill>
                      <a:schemeClr val="tx1"/>
                    </a:solidFill>
                  </a:rPr>
                  <a:t>You have won the competition!</a:t>
                </a:r>
              </a:p>
              <a:p>
                <a:pPr marL="0" lvl="0" indent="0" algn="l" rtl="0">
                  <a:spcBef>
                    <a:spcPts val="0"/>
                  </a:spcBef>
                  <a:spcAft>
                    <a:spcPts val="0"/>
                  </a:spcAft>
                  <a:buNone/>
                </a:pPr>
                <a:r>
                  <a:rPr lang="en-GB" sz="1600" dirty="0">
                    <a:solidFill>
                      <a:schemeClr val="tx1"/>
                    </a:solidFill>
                  </a:rPr>
                  <a:t>Enter your details below to get your amazing prize.</a:t>
                </a:r>
              </a:p>
              <a:p>
                <a:pPr marL="0" lvl="0" indent="0" algn="l" rtl="0">
                  <a:spcBef>
                    <a:spcPts val="0"/>
                  </a:spcBef>
                  <a:spcAft>
                    <a:spcPts val="0"/>
                  </a:spcAft>
                  <a:buNone/>
                </a:pPr>
                <a:endParaRPr lang="en-GB" sz="1600" dirty="0">
                  <a:solidFill>
                    <a:schemeClr val="tx1"/>
                  </a:solidFill>
                </a:endParaRPr>
              </a:p>
              <a:p>
                <a:pPr marL="0" lvl="0" indent="0" algn="l" rtl="0">
                  <a:lnSpc>
                    <a:spcPct val="150000"/>
                  </a:lnSpc>
                  <a:spcBef>
                    <a:spcPts val="0"/>
                  </a:spcBef>
                  <a:spcAft>
                    <a:spcPts val="0"/>
                  </a:spcAft>
                  <a:buNone/>
                </a:pPr>
                <a:r>
                  <a:rPr lang="en-GB" sz="1600" dirty="0">
                    <a:solidFill>
                      <a:schemeClr val="tx1"/>
                    </a:solidFill>
                  </a:rPr>
                  <a:t>Full Name: </a:t>
                </a:r>
              </a:p>
              <a:p>
                <a:pPr marL="0" lvl="0" indent="0" algn="l" rtl="0">
                  <a:lnSpc>
                    <a:spcPct val="150000"/>
                  </a:lnSpc>
                  <a:spcBef>
                    <a:spcPts val="0"/>
                  </a:spcBef>
                  <a:spcAft>
                    <a:spcPts val="0"/>
                  </a:spcAft>
                  <a:buNone/>
                </a:pPr>
                <a:r>
                  <a:rPr lang="en-GB" sz="1600" dirty="0">
                    <a:solidFill>
                      <a:schemeClr val="tx1"/>
                    </a:solidFill>
                  </a:rPr>
                  <a:t>Address:</a:t>
                </a:r>
              </a:p>
              <a:p>
                <a:pPr marL="0" lvl="0" indent="0" algn="l" rtl="0">
                  <a:lnSpc>
                    <a:spcPct val="150000"/>
                  </a:lnSpc>
                  <a:spcBef>
                    <a:spcPts val="0"/>
                  </a:spcBef>
                  <a:spcAft>
                    <a:spcPts val="0"/>
                  </a:spcAft>
                  <a:buNone/>
                </a:pPr>
                <a:r>
                  <a:rPr lang="en-GB" sz="1600" dirty="0">
                    <a:solidFill>
                      <a:schemeClr val="tx1"/>
                    </a:solidFill>
                  </a:rPr>
                  <a:t>Birthday:</a:t>
                </a:r>
              </a:p>
            </p:txBody>
          </p:sp>
          <p:pic>
            <p:nvPicPr>
              <p:cNvPr id="9" name="Picture 8" descr="A red square with a white x in it&#10;&#10;Description automatically generated">
                <a:extLst>
                  <a:ext uri="{FF2B5EF4-FFF2-40B4-BE49-F238E27FC236}">
                    <a16:creationId xmlns:a16="http://schemas.microsoft.com/office/drawing/2014/main" id="{EE15B0FE-F2BF-5AFE-5831-6766C5A1541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92401" y="3390740"/>
                <a:ext cx="302056" cy="302056"/>
              </a:xfrm>
              <a:prstGeom prst="rect">
                <a:avLst/>
              </a:prstGeom>
            </p:spPr>
          </p:pic>
        </p:grpSp>
        <p:sp>
          <p:nvSpPr>
            <p:cNvPr id="22" name="Rounded Rectangle 21">
              <a:extLst>
                <a:ext uri="{FF2B5EF4-FFF2-40B4-BE49-F238E27FC236}">
                  <a16:creationId xmlns:a16="http://schemas.microsoft.com/office/drawing/2014/main" id="{54CBA12E-D61B-AD1F-CADF-8B8A9179F52F}"/>
                </a:ext>
              </a:extLst>
            </p:cNvPr>
            <p:cNvSpPr/>
            <p:nvPr/>
          </p:nvSpPr>
          <p:spPr>
            <a:xfrm>
              <a:off x="4630056" y="4556668"/>
              <a:ext cx="2911404" cy="32042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23" name="Rounded Rectangle 22">
              <a:extLst>
                <a:ext uri="{FF2B5EF4-FFF2-40B4-BE49-F238E27FC236}">
                  <a16:creationId xmlns:a16="http://schemas.microsoft.com/office/drawing/2014/main" id="{133AED9D-CE57-7259-24B5-58D1AC6489FC}"/>
                </a:ext>
              </a:extLst>
            </p:cNvPr>
            <p:cNvSpPr/>
            <p:nvPr/>
          </p:nvSpPr>
          <p:spPr>
            <a:xfrm>
              <a:off x="4383312" y="4926782"/>
              <a:ext cx="3158147" cy="32042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24" name="Rounded Rectangle 23">
              <a:extLst>
                <a:ext uri="{FF2B5EF4-FFF2-40B4-BE49-F238E27FC236}">
                  <a16:creationId xmlns:a16="http://schemas.microsoft.com/office/drawing/2014/main" id="{BDA5DDB4-D558-1DDF-2250-4D2FAAC4A21E}"/>
                </a:ext>
              </a:extLst>
            </p:cNvPr>
            <p:cNvSpPr/>
            <p:nvPr/>
          </p:nvSpPr>
          <p:spPr>
            <a:xfrm>
              <a:off x="4477655" y="5296896"/>
              <a:ext cx="3063803" cy="32042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grpSp>
      <p:sp>
        <p:nvSpPr>
          <p:cNvPr id="3" name="Rectangle 2">
            <a:extLst>
              <a:ext uri="{FF2B5EF4-FFF2-40B4-BE49-F238E27FC236}">
                <a16:creationId xmlns:a16="http://schemas.microsoft.com/office/drawing/2014/main" id="{0372295B-F27C-B128-B2A9-694CDB28BB5A}"/>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88B831ED-96EA-3FC5-9045-E1DA176226EB}"/>
              </a:ext>
            </a:extLst>
          </p:cNvPr>
          <p:cNvSpPr txBox="1">
            <a:spLocks/>
          </p:cNvSpPr>
          <p:nvPr/>
        </p:nvSpPr>
        <p:spPr>
          <a:xfrm>
            <a:off x="750885" y="563311"/>
            <a:ext cx="76374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Can You Spot the Scam?</a:t>
            </a:r>
            <a:endParaRPr lang="en-US" sz="3600" dirty="0">
              <a:solidFill>
                <a:schemeClr val="tx1"/>
              </a:solidFill>
              <a:latin typeface="+mn-lt"/>
            </a:endParaRPr>
          </a:p>
        </p:txBody>
      </p:sp>
      <p:sp>
        <p:nvSpPr>
          <p:cNvPr id="2" name="Rounded Rectangle 1">
            <a:extLst>
              <a:ext uri="{FF2B5EF4-FFF2-40B4-BE49-F238E27FC236}">
                <a16:creationId xmlns:a16="http://schemas.microsoft.com/office/drawing/2014/main" id="{36415FBF-2AEF-8090-E504-C5A749564AC7}"/>
              </a:ext>
            </a:extLst>
          </p:cNvPr>
          <p:cNvSpPr/>
          <p:nvPr/>
        </p:nvSpPr>
        <p:spPr>
          <a:xfrm>
            <a:off x="755650" y="1505343"/>
            <a:ext cx="7633340" cy="547779"/>
          </a:xfrm>
          <a:prstGeom prst="roundRect">
            <a:avLst/>
          </a:prstGeom>
          <a:ln w="28575">
            <a:solidFill>
              <a:srgbClr val="FFE863"/>
            </a:solidFill>
          </a:ln>
        </p:spPr>
        <p:txBody>
          <a:bodyPr wrap="square" lIns="108000" tIns="108000" rIns="108000" bIns="108000">
            <a:spAutoFit/>
          </a:bodyPr>
          <a:lstStyle/>
          <a:p>
            <a:pPr lvl="0" algn="ctr"/>
            <a:r>
              <a:rPr lang="en-GB" b="1" dirty="0"/>
              <a:t>Talk About It: </a:t>
            </a:r>
            <a:r>
              <a:rPr lang="en-GB" dirty="0"/>
              <a:t>What do you think this online scam is trying to do?</a:t>
            </a:r>
          </a:p>
        </p:txBody>
      </p:sp>
      <p:sp>
        <p:nvSpPr>
          <p:cNvPr id="5" name="Rounded Rectangle 4">
            <a:extLst>
              <a:ext uri="{FF2B5EF4-FFF2-40B4-BE49-F238E27FC236}">
                <a16:creationId xmlns:a16="http://schemas.microsoft.com/office/drawing/2014/main" id="{507C3A75-17DD-DB3D-4985-04730A1DBBB0}"/>
              </a:ext>
            </a:extLst>
          </p:cNvPr>
          <p:cNvSpPr/>
          <p:nvPr/>
        </p:nvSpPr>
        <p:spPr>
          <a:xfrm>
            <a:off x="755650" y="1505343"/>
            <a:ext cx="7633340" cy="854246"/>
          </a:xfrm>
          <a:prstGeom prst="roundRect">
            <a:avLst/>
          </a:prstGeom>
          <a:solidFill>
            <a:srgbClr val="B9D36E"/>
          </a:solidFill>
          <a:ln w="28575">
            <a:noFill/>
          </a:ln>
        </p:spPr>
        <p:txBody>
          <a:bodyPr wrap="square" lIns="108000" tIns="108000" rIns="108000" bIns="108000">
            <a:spAutoFit/>
          </a:bodyPr>
          <a:lstStyle/>
          <a:p>
            <a:pPr lvl="0"/>
            <a:r>
              <a:rPr lang="en-GB" dirty="0"/>
              <a:t>The scammer is trying</a:t>
            </a:r>
            <a:r>
              <a:rPr lang="en-GB" dirty="0">
                <a:solidFill>
                  <a:srgbClr val="000000"/>
                </a:solidFill>
              </a:rPr>
              <a:t> to trick you into sharing </a:t>
            </a:r>
            <a:r>
              <a:rPr lang="en-GB" dirty="0"/>
              <a:t>your personal information</a:t>
            </a:r>
            <a:r>
              <a:rPr lang="en-GB" dirty="0">
                <a:solidFill>
                  <a:srgbClr val="000000"/>
                </a:solidFill>
              </a:rPr>
              <a:t>. What clues </a:t>
            </a:r>
            <a:r>
              <a:rPr lang="en-GB" dirty="0"/>
              <a:t>did you spot?</a:t>
            </a:r>
          </a:p>
        </p:txBody>
      </p:sp>
      <p:cxnSp>
        <p:nvCxnSpPr>
          <p:cNvPr id="14" name="Straight Connector 13">
            <a:extLst>
              <a:ext uri="{FF2B5EF4-FFF2-40B4-BE49-F238E27FC236}">
                <a16:creationId xmlns:a16="http://schemas.microsoft.com/office/drawing/2014/main" id="{68B31BDB-BD7D-5041-1FB8-5C452F59271F}"/>
              </a:ext>
            </a:extLst>
          </p:cNvPr>
          <p:cNvCxnSpPr>
            <a:cxnSpLocks/>
          </p:cNvCxnSpPr>
          <p:nvPr/>
        </p:nvCxnSpPr>
        <p:spPr>
          <a:xfrm>
            <a:off x="2422404" y="3388565"/>
            <a:ext cx="1867513" cy="0"/>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97BC3A6-10BB-D216-9C96-8ACC841B44FB}"/>
              </a:ext>
            </a:extLst>
          </p:cNvPr>
          <p:cNvCxnSpPr>
            <a:cxnSpLocks/>
          </p:cNvCxnSpPr>
          <p:nvPr/>
        </p:nvCxnSpPr>
        <p:spPr>
          <a:xfrm flipV="1">
            <a:off x="2497766" y="5228138"/>
            <a:ext cx="731663" cy="348343"/>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1DF7073-CF4A-CAEF-7459-02FA12DCF1F8}"/>
              </a:ext>
            </a:extLst>
          </p:cNvPr>
          <p:cNvCxnSpPr>
            <a:cxnSpLocks/>
          </p:cNvCxnSpPr>
          <p:nvPr/>
        </p:nvCxnSpPr>
        <p:spPr>
          <a:xfrm flipH="1">
            <a:off x="5145313" y="4140311"/>
            <a:ext cx="2089229" cy="0"/>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sp>
        <p:nvSpPr>
          <p:cNvPr id="18" name="Rectangle: Rounded Corners 4">
            <a:extLst>
              <a:ext uri="{FF2B5EF4-FFF2-40B4-BE49-F238E27FC236}">
                <a16:creationId xmlns:a16="http://schemas.microsoft.com/office/drawing/2014/main" id="{08B7ED62-5900-43BA-8B96-7DA1ACDE4A99}"/>
              </a:ext>
            </a:extLst>
          </p:cNvPr>
          <p:cNvSpPr/>
          <p:nvPr/>
        </p:nvSpPr>
        <p:spPr>
          <a:xfrm>
            <a:off x="755650" y="2688619"/>
            <a:ext cx="1930509" cy="1441530"/>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tx1"/>
                </a:solidFill>
              </a:rPr>
              <a:t>It doesn’t say what the competition is about.</a:t>
            </a:r>
          </a:p>
        </p:txBody>
      </p:sp>
      <p:sp>
        <p:nvSpPr>
          <p:cNvPr id="19" name="Rectangle: Rounded Corners 4">
            <a:extLst>
              <a:ext uri="{FF2B5EF4-FFF2-40B4-BE49-F238E27FC236}">
                <a16:creationId xmlns:a16="http://schemas.microsoft.com/office/drawing/2014/main" id="{2C8C4E6B-05C8-C25C-8E2D-3C02248F8A7C}"/>
              </a:ext>
            </a:extLst>
          </p:cNvPr>
          <p:cNvSpPr/>
          <p:nvPr/>
        </p:nvSpPr>
        <p:spPr>
          <a:xfrm>
            <a:off x="765424" y="4631892"/>
            <a:ext cx="1892569" cy="1441530"/>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tx1"/>
                </a:solidFill>
              </a:rPr>
              <a:t>It is asking for a lot of personal information.</a:t>
            </a:r>
          </a:p>
        </p:txBody>
      </p:sp>
      <p:sp>
        <p:nvSpPr>
          <p:cNvPr id="21" name="Rectangle: Rounded Corners 4">
            <a:extLst>
              <a:ext uri="{FF2B5EF4-FFF2-40B4-BE49-F238E27FC236}">
                <a16:creationId xmlns:a16="http://schemas.microsoft.com/office/drawing/2014/main" id="{9C142B78-0EE3-32C8-90CA-BBBE9CE808F0}"/>
              </a:ext>
            </a:extLst>
          </p:cNvPr>
          <p:cNvSpPr/>
          <p:nvPr/>
        </p:nvSpPr>
        <p:spPr>
          <a:xfrm>
            <a:off x="6997447" y="3540722"/>
            <a:ext cx="1551760" cy="1140421"/>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It doesn't say what the prize is.</a:t>
            </a:r>
            <a:endParaRPr lang="en-GB" dirty="0">
              <a:solidFill>
                <a:schemeClr val="dk2"/>
              </a:solidFill>
            </a:endParaRPr>
          </a:p>
        </p:txBody>
      </p:sp>
    </p:spTree>
    <p:extLst>
      <p:ext uri="{BB962C8B-B14F-4D97-AF65-F5344CB8AC3E}">
        <p14:creationId xmlns:p14="http://schemas.microsoft.com/office/powerpoint/2010/main" val="958827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75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0" nodeType="clickEffect">
                                  <p:stCondLst>
                                    <p:cond delay="0"/>
                                  </p:stCondLst>
                                  <p:childTnLst>
                                    <p:animEffect transition="out" filter="barn(inVertical)">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par>
                          <p:cTn id="13" fill="hold">
                            <p:stCondLst>
                              <p:cond delay="500"/>
                            </p:stCondLst>
                            <p:childTnLst>
                              <p:par>
                                <p:cTn id="14" presetID="47"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anim calcmode="lin" valueType="num">
                                      <p:cBhvr>
                                        <p:cTn id="17" dur="500" fill="hold"/>
                                        <p:tgtEl>
                                          <p:spTgt spid="5"/>
                                        </p:tgtEl>
                                        <p:attrNameLst>
                                          <p:attrName>ppt_x</p:attrName>
                                        </p:attrNameLst>
                                      </p:cBhvr>
                                      <p:tavLst>
                                        <p:tav tm="0">
                                          <p:val>
                                            <p:strVal val="#ppt_x"/>
                                          </p:val>
                                        </p:tav>
                                        <p:tav tm="100000">
                                          <p:val>
                                            <p:strVal val="#ppt_x"/>
                                          </p:val>
                                        </p:tav>
                                      </p:tavLst>
                                    </p:anim>
                                    <p:anim calcmode="lin" valueType="num">
                                      <p:cBhvr>
                                        <p:cTn id="18"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1"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p:tgtEl>
                                          <p:spTgt spid="18"/>
                                        </p:tgtEl>
                                        <p:attrNameLst>
                                          <p:attrName>ppt_y</p:attrName>
                                        </p:attrNameLst>
                                      </p:cBhvr>
                                      <p:tavLst>
                                        <p:tav tm="0">
                                          <p:val>
                                            <p:strVal val="#ppt_y-#ppt_h*1.125000"/>
                                          </p:val>
                                        </p:tav>
                                        <p:tav tm="100000">
                                          <p:val>
                                            <p:strVal val="#ppt_y"/>
                                          </p:val>
                                        </p:tav>
                                      </p:tavLst>
                                    </p:anim>
                                    <p:animEffect transition="in" filter="wipe(down)">
                                      <p:cBhvr>
                                        <p:cTn id="24" dur="500"/>
                                        <p:tgtEl>
                                          <p:spTgt spid="18"/>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8"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ppt_x</p:attrName>
                                        </p:attrNameLst>
                                      </p:cBhvr>
                                      <p:tavLst>
                                        <p:tav tm="0">
                                          <p:val>
                                            <p:strVal val="#ppt_x-#ppt_w*1.125000"/>
                                          </p:val>
                                        </p:tav>
                                        <p:tav tm="100000">
                                          <p:val>
                                            <p:strVal val="#ppt_x"/>
                                          </p:val>
                                        </p:tav>
                                      </p:tavLst>
                                    </p:anim>
                                    <p:animEffect transition="in" filter="wipe(right)">
                                      <p:cBhvr>
                                        <p:cTn id="34" dur="500"/>
                                        <p:tgtEl>
                                          <p:spTgt spid="19"/>
                                        </p:tgtEl>
                                      </p:cBhvr>
                                    </p:animEffect>
                                  </p:childTnLst>
                                </p:cTn>
                              </p:par>
                            </p:childTnLst>
                          </p:cTn>
                        </p:par>
                        <p:par>
                          <p:cTn id="35" fill="hold">
                            <p:stCondLst>
                              <p:cond delay="500"/>
                            </p:stCondLst>
                            <p:childTnLst>
                              <p:par>
                                <p:cTn id="36" presetID="2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2"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p:tgtEl>
                                          <p:spTgt spid="21"/>
                                        </p:tgtEl>
                                        <p:attrNameLst>
                                          <p:attrName>ppt_x</p:attrName>
                                        </p:attrNameLst>
                                      </p:cBhvr>
                                      <p:tavLst>
                                        <p:tav tm="0">
                                          <p:val>
                                            <p:strVal val="#ppt_x+#ppt_w*1.125000"/>
                                          </p:val>
                                        </p:tav>
                                        <p:tav tm="100000">
                                          <p:val>
                                            <p:strVal val="#ppt_x"/>
                                          </p:val>
                                        </p:tav>
                                      </p:tavLst>
                                    </p:anim>
                                    <p:animEffect transition="in" filter="wipe(left)">
                                      <p:cBhvr>
                                        <p:cTn id="44" dur="500"/>
                                        <p:tgtEl>
                                          <p:spTgt spid="21"/>
                                        </p:tgtEl>
                                      </p:cBhvr>
                                    </p:animEffect>
                                  </p:childTnLst>
                                </p:cTn>
                              </p:par>
                            </p:childTnLst>
                          </p:cTn>
                        </p:par>
                        <p:par>
                          <p:cTn id="45" fill="hold">
                            <p:stCondLst>
                              <p:cond delay="500"/>
                            </p:stCondLst>
                            <p:childTnLst>
                              <p:par>
                                <p:cTn id="46" presetID="22" presetClass="entr" presetSubtype="2"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right)">
                                      <p:cBhvr>
                                        <p:cTn id="4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18" grpId="0" animBg="1"/>
      <p:bldP spid="19"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p:cNvSpPr/>
          <p:nvPr/>
        </p:nvSpPr>
        <p:spPr>
          <a:xfrm>
            <a:off x="202756" y="1583368"/>
            <a:ext cx="8314227" cy="816910"/>
          </a:xfrm>
          <a:prstGeom prst="roundRect">
            <a:avLst>
              <a:gd name="adj" fmla="val 10472"/>
            </a:avLst>
          </a:prstGeom>
          <a:solidFill>
            <a:srgbClr val="B0DEFA"/>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Stay Safe: </a:t>
            </a:r>
            <a:r>
              <a:rPr lang="en-GB" altLang="en-US" dirty="0">
                <a:solidFill>
                  <a:schemeClr val="tx1"/>
                </a:solidFill>
              </a:rPr>
              <a:t>Never give your name, address or passwords out to anyone online. They may say they are the same age as you but they could be lying.</a:t>
            </a:r>
          </a:p>
        </p:txBody>
      </p:sp>
      <p:sp>
        <p:nvSpPr>
          <p:cNvPr id="23" name="Rectangle: Rounded Corners 22"/>
          <p:cNvSpPr/>
          <p:nvPr/>
        </p:nvSpPr>
        <p:spPr>
          <a:xfrm>
            <a:off x="202756" y="2533880"/>
            <a:ext cx="8314227" cy="1120129"/>
          </a:xfrm>
          <a:prstGeom prst="roundRect">
            <a:avLst>
              <a:gd name="adj" fmla="val 12242"/>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Meet: </a:t>
            </a:r>
            <a:r>
              <a:rPr lang="en-GB" altLang="en-US" dirty="0">
                <a:solidFill>
                  <a:schemeClr val="tx1"/>
                </a:solidFill>
              </a:rPr>
              <a:t>Never go to meet someone you have made friends with online. If an online friend wants to see you, </a:t>
            </a:r>
            <a:r>
              <a:rPr lang="en-US" dirty="0">
                <a:solidFill>
                  <a:schemeClr val="tx1"/>
                </a:solidFill>
              </a:rPr>
              <a:t>talk to an adult you trust</a:t>
            </a:r>
            <a:r>
              <a:rPr lang="en-GB" altLang="en-US" dirty="0">
                <a:solidFill>
                  <a:schemeClr val="tx1"/>
                </a:solidFill>
              </a:rPr>
              <a:t>. Remember that they might not be who they say they are.</a:t>
            </a:r>
            <a:endParaRPr lang="en-GB" altLang="en-US" b="1" dirty="0">
              <a:solidFill>
                <a:schemeClr val="tx1"/>
              </a:solidFill>
            </a:endParaRPr>
          </a:p>
        </p:txBody>
      </p:sp>
      <p:sp>
        <p:nvSpPr>
          <p:cNvPr id="24" name="Rectangle: Rounded Corners 23"/>
          <p:cNvSpPr/>
          <p:nvPr/>
        </p:nvSpPr>
        <p:spPr>
          <a:xfrm>
            <a:off x="202756" y="3787611"/>
            <a:ext cx="8314227" cy="824378"/>
          </a:xfrm>
          <a:prstGeom prst="roundRect">
            <a:avLst>
              <a:gd name="adj" fmla="val 11357"/>
            </a:avLst>
          </a:prstGeom>
          <a:solidFill>
            <a:srgbClr val="B9D36E"/>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Accepting: </a:t>
            </a:r>
            <a:r>
              <a:rPr lang="en-US" dirty="0">
                <a:solidFill>
                  <a:schemeClr val="tx1"/>
                </a:solidFill>
              </a:rPr>
              <a:t>If someone sends you a photo or a file, ask a trusted adult for help. Do not open the photo or file. It could have a virus.</a:t>
            </a:r>
            <a:endParaRPr lang="en-GB" altLang="en-US" dirty="0">
              <a:solidFill>
                <a:schemeClr val="tx1"/>
              </a:solidFill>
            </a:endParaRPr>
          </a:p>
        </p:txBody>
      </p:sp>
      <p:sp>
        <p:nvSpPr>
          <p:cNvPr id="25" name="Rectangle: Rounded Corners 24"/>
          <p:cNvSpPr/>
          <p:nvPr/>
        </p:nvSpPr>
        <p:spPr>
          <a:xfrm>
            <a:off x="202756" y="4745591"/>
            <a:ext cx="8314227" cy="816910"/>
          </a:xfrm>
          <a:prstGeom prst="roundRect">
            <a:avLst>
              <a:gd name="adj" fmla="val 10472"/>
            </a:avLst>
          </a:prstGeom>
          <a:solidFill>
            <a:srgbClr val="B0DEFA"/>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Reliable: </a:t>
            </a:r>
            <a:r>
              <a:rPr lang="en-GB" altLang="en-US" dirty="0">
                <a:solidFill>
                  <a:schemeClr val="tx1"/>
                </a:solidFill>
              </a:rPr>
              <a:t>Remember that you can’t trust everyone who uses the Internet. </a:t>
            </a:r>
            <a:r>
              <a:rPr lang="en-US" dirty="0">
                <a:solidFill>
                  <a:schemeClr val="tx1"/>
                </a:solidFill>
              </a:rPr>
              <a:t>Not everyone is kind or trustworthy.</a:t>
            </a:r>
          </a:p>
        </p:txBody>
      </p:sp>
      <p:sp>
        <p:nvSpPr>
          <p:cNvPr id="26" name="Rectangle: Rounded Corners 25"/>
          <p:cNvSpPr/>
          <p:nvPr/>
        </p:nvSpPr>
        <p:spPr>
          <a:xfrm>
            <a:off x="202756" y="5699155"/>
            <a:ext cx="8314227" cy="547779"/>
          </a:xfrm>
          <a:prstGeom prst="roundRect">
            <a:avLst>
              <a:gd name="adj" fmla="val 16667"/>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Tell: </a:t>
            </a:r>
            <a:r>
              <a:rPr lang="en-US" dirty="0">
                <a:solidFill>
                  <a:schemeClr val="tx1"/>
                </a:solidFill>
              </a:rPr>
              <a:t>Tell a trusted adult if something online upsets you or makes you worried.</a:t>
            </a:r>
            <a:endParaRPr lang="en-GB" altLang="en-US" dirty="0">
              <a:solidFill>
                <a:schemeClr val="tx1"/>
              </a:solidFill>
            </a:endParaRPr>
          </a:p>
        </p:txBody>
      </p:sp>
      <p:sp>
        <p:nvSpPr>
          <p:cNvPr id="3" name="Rectangle 2">
            <a:extLst>
              <a:ext uri="{FF2B5EF4-FFF2-40B4-BE49-F238E27FC236}">
                <a16:creationId xmlns:a16="http://schemas.microsoft.com/office/drawing/2014/main" id="{F9AAB990-CED1-CEC0-F72B-85AED780A1F9}"/>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CD4F9A2B-2E97-59C5-0730-302F06C9868F}"/>
              </a:ext>
            </a:extLst>
          </p:cNvPr>
          <p:cNvSpPr txBox="1">
            <a:spLocks/>
          </p:cNvSpPr>
          <p:nvPr/>
        </p:nvSpPr>
        <p:spPr>
          <a:xfrm>
            <a:off x="750885"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latin typeface="+mn-lt"/>
              </a:rPr>
              <a:t>Remember to Be SMART</a:t>
            </a:r>
            <a:endParaRPr lang="en-US" sz="3600" dirty="0">
              <a:solidFill>
                <a:schemeClr val="tx1"/>
              </a:solidFill>
              <a:latin typeface="+mn-lt"/>
            </a:endParaRPr>
          </a:p>
        </p:txBody>
      </p:sp>
    </p:spTree>
    <p:extLst>
      <p:ext uri="{BB962C8B-B14F-4D97-AF65-F5344CB8AC3E}">
        <p14:creationId xmlns:p14="http://schemas.microsoft.com/office/powerpoint/2010/main" val="2167072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75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75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left)">
                                      <p:cBhvr>
                                        <p:cTn id="22" dur="7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9237827"/>
      </p:ext>
    </p:extLst>
  </p:cSld>
  <p:clrMapOvr>
    <a:masterClrMapping/>
  </p:clrMapOvr>
  <p:transition>
    <p:fade/>
  </p:transition>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3054</TotalTime>
  <Words>952</Words>
  <Application>Microsoft Office PowerPoint</Application>
  <PresentationFormat>On-screen Show (4:3)</PresentationFormat>
  <Paragraphs>95</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Roboto</vt:lpstr>
      <vt:lpstr>Calibri</vt:lpstr>
      <vt:lpstr>Twinkl</vt:lpstr>
      <vt:lpstr>Office Theme</vt:lpstr>
      <vt:lpstr>PowerPoint Presentation</vt:lpstr>
      <vt:lpstr>Safer Internet Day  Tuesday 11th February 2025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Emma Bass</cp:lastModifiedBy>
  <cp:revision>206</cp:revision>
  <cp:lastPrinted>2025-02-10T12:57:36Z</cp:lastPrinted>
  <dcterms:created xsi:type="dcterms:W3CDTF">2014-10-01T16:09:27Z</dcterms:created>
  <dcterms:modified xsi:type="dcterms:W3CDTF">2025-02-11T07:45:59Z</dcterms:modified>
</cp:coreProperties>
</file>